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30240288" cy="4247991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380">
          <p15:clr>
            <a:srgbClr val="747775"/>
          </p15:clr>
        </p15:guide>
        <p15:guide id="2" pos="9524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lereth, Clara" initials="CS" lastIdx="5" clrIdx="0">
    <p:extLst>
      <p:ext uri="{19B8F6BF-5375-455C-9EA6-DF929625EA0E}">
        <p15:presenceInfo xmlns:p15="http://schemas.microsoft.com/office/powerpoint/2012/main" userId="S::Clara.Schlereth@dechema.de::ffdd4a34-b95f-4948-b850-f7530bfe1a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95"/>
    <a:srgbClr val="FFC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730" y="53"/>
      </p:cViewPr>
      <p:guideLst>
        <p:guide orient="horz" pos="13380"/>
        <p:guide pos="95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08849" y="685800"/>
            <a:ext cx="2440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8213" y="685800"/>
            <a:ext cx="24415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30847" y="6149421"/>
            <a:ext cx="28178100" cy="16952400"/>
          </a:xfrm>
          <a:prstGeom prst="rect">
            <a:avLst/>
          </a:prstGeom>
        </p:spPr>
        <p:txBody>
          <a:bodyPr spcFirstLastPara="1" wrap="square" lIns="483725" tIns="483725" rIns="483725" bIns="4837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7500"/>
              <a:buNone/>
              <a:defRPr sz="2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7500"/>
              <a:buNone/>
              <a:defRPr sz="27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7500"/>
              <a:buNone/>
              <a:defRPr sz="27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7500"/>
              <a:buNone/>
              <a:defRPr sz="27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7500"/>
              <a:buNone/>
              <a:defRPr sz="27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7500"/>
              <a:buNone/>
              <a:defRPr sz="27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7500"/>
              <a:buNone/>
              <a:defRPr sz="27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7500"/>
              <a:buNone/>
              <a:defRPr sz="27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7500"/>
              <a:buNone/>
              <a:defRPr sz="275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030819" y="23406947"/>
            <a:ext cx="28178100" cy="6546300"/>
          </a:xfrm>
          <a:prstGeom prst="rect">
            <a:avLst/>
          </a:prstGeom>
        </p:spPr>
        <p:txBody>
          <a:bodyPr spcFirstLastPara="1" wrap="square" lIns="483725" tIns="483725" rIns="483725" bIns="4837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28019152" y="38513357"/>
            <a:ext cx="1814400" cy="32508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030819" y="9135451"/>
            <a:ext cx="28178100" cy="16216500"/>
          </a:xfrm>
          <a:prstGeom prst="rect">
            <a:avLst/>
          </a:prstGeom>
        </p:spPr>
        <p:txBody>
          <a:bodyPr spcFirstLastPara="1" wrap="square" lIns="483725" tIns="483725" rIns="483725" bIns="4837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3400"/>
              <a:buNone/>
              <a:defRPr sz="63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3400"/>
              <a:buNone/>
              <a:defRPr sz="63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3400"/>
              <a:buNone/>
              <a:defRPr sz="63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3400"/>
              <a:buNone/>
              <a:defRPr sz="63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3400"/>
              <a:buNone/>
              <a:defRPr sz="63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3400"/>
              <a:buNone/>
              <a:defRPr sz="63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3400"/>
              <a:buNone/>
              <a:defRPr sz="63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3400"/>
              <a:buNone/>
              <a:defRPr sz="63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3400"/>
              <a:buNone/>
              <a:defRPr sz="634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1030819" y="26034124"/>
            <a:ext cx="28178100" cy="10743300"/>
          </a:xfrm>
          <a:prstGeom prst="rect">
            <a:avLst/>
          </a:prstGeom>
        </p:spPr>
        <p:txBody>
          <a:bodyPr spcFirstLastPara="1" wrap="square" lIns="483725" tIns="483725" rIns="483725" bIns="483725" anchor="t" anchorCtr="0">
            <a:normAutofit/>
          </a:bodyPr>
          <a:lstStyle>
            <a:lvl1pPr marL="457200" lvl="0" indent="-838200" algn="ctr">
              <a:spcBef>
                <a:spcPts val="0"/>
              </a:spcBef>
              <a:spcAft>
                <a:spcPts val="0"/>
              </a:spcAft>
              <a:buSzPts val="9600"/>
              <a:buChar char="●"/>
              <a:defRPr/>
            </a:lvl1pPr>
            <a:lvl2pPr marL="914400" lvl="1" indent="-698500" algn="ctr">
              <a:spcBef>
                <a:spcPts val="0"/>
              </a:spcBef>
              <a:spcAft>
                <a:spcPts val="0"/>
              </a:spcAft>
              <a:buSzPts val="7400"/>
              <a:buChar char="○"/>
              <a:defRPr/>
            </a:lvl2pPr>
            <a:lvl3pPr marL="1371600" lvl="2" indent="-698500" algn="ctr">
              <a:spcBef>
                <a:spcPts val="0"/>
              </a:spcBef>
              <a:spcAft>
                <a:spcPts val="0"/>
              </a:spcAft>
              <a:buSzPts val="7400"/>
              <a:buChar char="■"/>
              <a:defRPr/>
            </a:lvl3pPr>
            <a:lvl4pPr marL="1828800" lvl="3" indent="-698500" algn="ctr">
              <a:spcBef>
                <a:spcPts val="0"/>
              </a:spcBef>
              <a:spcAft>
                <a:spcPts val="0"/>
              </a:spcAft>
              <a:buSzPts val="7400"/>
              <a:buChar char="●"/>
              <a:defRPr/>
            </a:lvl4pPr>
            <a:lvl5pPr marL="2286000" lvl="4" indent="-698500" algn="ctr">
              <a:spcBef>
                <a:spcPts val="0"/>
              </a:spcBef>
              <a:spcAft>
                <a:spcPts val="0"/>
              </a:spcAft>
              <a:buSzPts val="7400"/>
              <a:buChar char="○"/>
              <a:defRPr/>
            </a:lvl5pPr>
            <a:lvl6pPr marL="2743200" lvl="5" indent="-698500" algn="ctr">
              <a:spcBef>
                <a:spcPts val="0"/>
              </a:spcBef>
              <a:spcAft>
                <a:spcPts val="0"/>
              </a:spcAft>
              <a:buSzPts val="7400"/>
              <a:buChar char="■"/>
              <a:defRPr/>
            </a:lvl6pPr>
            <a:lvl7pPr marL="3200400" lvl="6" indent="-698500" algn="ctr">
              <a:spcBef>
                <a:spcPts val="0"/>
              </a:spcBef>
              <a:spcAft>
                <a:spcPts val="0"/>
              </a:spcAft>
              <a:buSzPts val="7400"/>
              <a:buChar char="●"/>
              <a:defRPr/>
            </a:lvl7pPr>
            <a:lvl8pPr marL="3657600" lvl="7" indent="-698500" algn="ctr">
              <a:spcBef>
                <a:spcPts val="0"/>
              </a:spcBef>
              <a:spcAft>
                <a:spcPts val="0"/>
              </a:spcAft>
              <a:buSzPts val="7400"/>
              <a:buChar char="○"/>
              <a:defRPr/>
            </a:lvl8pPr>
            <a:lvl9pPr marL="4114800" lvl="8" indent="-698500" algn="ctr">
              <a:spcBef>
                <a:spcPts val="0"/>
              </a:spcBef>
              <a:spcAft>
                <a:spcPts val="0"/>
              </a:spcAft>
              <a:buSzPts val="7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28019152" y="38513357"/>
            <a:ext cx="1814400" cy="32508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28019152" y="38513357"/>
            <a:ext cx="1814400" cy="32508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030819" y="17763801"/>
            <a:ext cx="28178100" cy="69525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28019152" y="38513357"/>
            <a:ext cx="1814400" cy="32508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030819" y="3675447"/>
            <a:ext cx="28178100" cy="4729800"/>
          </a:xfrm>
          <a:prstGeom prst="rect">
            <a:avLst/>
          </a:prstGeom>
        </p:spPr>
        <p:txBody>
          <a:bodyPr spcFirstLastPara="1" wrap="square" lIns="483725" tIns="483725" rIns="483725" bIns="4837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030819" y="9518254"/>
            <a:ext cx="28178100" cy="28215900"/>
          </a:xfrm>
          <a:prstGeom prst="rect">
            <a:avLst/>
          </a:prstGeom>
        </p:spPr>
        <p:txBody>
          <a:bodyPr spcFirstLastPara="1" wrap="square" lIns="483725" tIns="483725" rIns="483725" bIns="483725" anchor="t" anchorCtr="0">
            <a:normAutofit/>
          </a:bodyPr>
          <a:lstStyle>
            <a:lvl1pPr marL="457200" lvl="0" indent="-838200">
              <a:spcBef>
                <a:spcPts val="0"/>
              </a:spcBef>
              <a:spcAft>
                <a:spcPts val="0"/>
              </a:spcAft>
              <a:buSzPts val="9600"/>
              <a:buChar char="●"/>
              <a:defRPr/>
            </a:lvl1pPr>
            <a:lvl2pPr marL="914400" lvl="1" indent="-698500">
              <a:spcBef>
                <a:spcPts val="0"/>
              </a:spcBef>
              <a:spcAft>
                <a:spcPts val="0"/>
              </a:spcAft>
              <a:buSzPts val="7400"/>
              <a:buChar char="○"/>
              <a:defRPr/>
            </a:lvl2pPr>
            <a:lvl3pPr marL="1371600" lvl="2" indent="-698500">
              <a:spcBef>
                <a:spcPts val="0"/>
              </a:spcBef>
              <a:spcAft>
                <a:spcPts val="0"/>
              </a:spcAft>
              <a:buSzPts val="7400"/>
              <a:buChar char="■"/>
              <a:defRPr/>
            </a:lvl3pPr>
            <a:lvl4pPr marL="1828800" lvl="3" indent="-698500">
              <a:spcBef>
                <a:spcPts val="0"/>
              </a:spcBef>
              <a:spcAft>
                <a:spcPts val="0"/>
              </a:spcAft>
              <a:buSzPts val="7400"/>
              <a:buChar char="●"/>
              <a:defRPr/>
            </a:lvl4pPr>
            <a:lvl5pPr marL="2286000" lvl="4" indent="-698500">
              <a:spcBef>
                <a:spcPts val="0"/>
              </a:spcBef>
              <a:spcAft>
                <a:spcPts val="0"/>
              </a:spcAft>
              <a:buSzPts val="7400"/>
              <a:buChar char="○"/>
              <a:defRPr/>
            </a:lvl5pPr>
            <a:lvl6pPr marL="2743200" lvl="5" indent="-698500">
              <a:spcBef>
                <a:spcPts val="0"/>
              </a:spcBef>
              <a:spcAft>
                <a:spcPts val="0"/>
              </a:spcAft>
              <a:buSzPts val="7400"/>
              <a:buChar char="■"/>
              <a:defRPr/>
            </a:lvl6pPr>
            <a:lvl7pPr marL="3200400" lvl="6" indent="-698500">
              <a:spcBef>
                <a:spcPts val="0"/>
              </a:spcBef>
              <a:spcAft>
                <a:spcPts val="0"/>
              </a:spcAft>
              <a:buSzPts val="7400"/>
              <a:buChar char="●"/>
              <a:defRPr/>
            </a:lvl7pPr>
            <a:lvl8pPr marL="3657600" lvl="7" indent="-698500">
              <a:spcBef>
                <a:spcPts val="0"/>
              </a:spcBef>
              <a:spcAft>
                <a:spcPts val="0"/>
              </a:spcAft>
              <a:buSzPts val="7400"/>
              <a:buChar char="○"/>
              <a:defRPr/>
            </a:lvl8pPr>
            <a:lvl9pPr marL="4114800" lvl="8" indent="-698500">
              <a:spcBef>
                <a:spcPts val="0"/>
              </a:spcBef>
              <a:spcAft>
                <a:spcPts val="0"/>
              </a:spcAft>
              <a:buSzPts val="7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28019152" y="38513357"/>
            <a:ext cx="1814400" cy="32508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030819" y="3675447"/>
            <a:ext cx="28178100" cy="4729800"/>
          </a:xfrm>
          <a:prstGeom prst="rect">
            <a:avLst/>
          </a:prstGeom>
        </p:spPr>
        <p:txBody>
          <a:bodyPr spcFirstLastPara="1" wrap="square" lIns="483725" tIns="483725" rIns="483725" bIns="4837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030819" y="9518254"/>
            <a:ext cx="13227900" cy="28215900"/>
          </a:xfrm>
          <a:prstGeom prst="rect">
            <a:avLst/>
          </a:prstGeom>
        </p:spPr>
        <p:txBody>
          <a:bodyPr spcFirstLastPara="1" wrap="square" lIns="483725" tIns="483725" rIns="483725" bIns="483725" anchor="t" anchorCtr="0">
            <a:normAutofit/>
          </a:bodyPr>
          <a:lstStyle>
            <a:lvl1pPr marL="457200" lvl="0" indent="-698500">
              <a:spcBef>
                <a:spcPts val="0"/>
              </a:spcBef>
              <a:spcAft>
                <a:spcPts val="0"/>
              </a:spcAft>
              <a:buSzPts val="7400"/>
              <a:buChar char="●"/>
              <a:defRPr sz="7400"/>
            </a:lvl1pPr>
            <a:lvl2pPr marL="914400" lvl="1" indent="-628650">
              <a:spcBef>
                <a:spcPts val="0"/>
              </a:spcBef>
              <a:spcAft>
                <a:spcPts val="0"/>
              </a:spcAft>
              <a:buSzPts val="6300"/>
              <a:buChar char="○"/>
              <a:defRPr sz="6300"/>
            </a:lvl2pPr>
            <a:lvl3pPr marL="1371600" lvl="2" indent="-628650">
              <a:spcBef>
                <a:spcPts val="0"/>
              </a:spcBef>
              <a:spcAft>
                <a:spcPts val="0"/>
              </a:spcAft>
              <a:buSzPts val="6300"/>
              <a:buChar char="■"/>
              <a:defRPr sz="6300"/>
            </a:lvl3pPr>
            <a:lvl4pPr marL="1828800" lvl="3" indent="-628650">
              <a:spcBef>
                <a:spcPts val="0"/>
              </a:spcBef>
              <a:spcAft>
                <a:spcPts val="0"/>
              </a:spcAft>
              <a:buSzPts val="6300"/>
              <a:buChar char="●"/>
              <a:defRPr sz="6300"/>
            </a:lvl4pPr>
            <a:lvl5pPr marL="2286000" lvl="4" indent="-628650">
              <a:spcBef>
                <a:spcPts val="0"/>
              </a:spcBef>
              <a:spcAft>
                <a:spcPts val="0"/>
              </a:spcAft>
              <a:buSzPts val="6300"/>
              <a:buChar char="○"/>
              <a:defRPr sz="6300"/>
            </a:lvl5pPr>
            <a:lvl6pPr marL="2743200" lvl="5" indent="-628650">
              <a:spcBef>
                <a:spcPts val="0"/>
              </a:spcBef>
              <a:spcAft>
                <a:spcPts val="0"/>
              </a:spcAft>
              <a:buSzPts val="6300"/>
              <a:buChar char="■"/>
              <a:defRPr sz="6300"/>
            </a:lvl6pPr>
            <a:lvl7pPr marL="3200400" lvl="6" indent="-628650">
              <a:spcBef>
                <a:spcPts val="0"/>
              </a:spcBef>
              <a:spcAft>
                <a:spcPts val="0"/>
              </a:spcAft>
              <a:buSzPts val="6300"/>
              <a:buChar char="●"/>
              <a:defRPr sz="6300"/>
            </a:lvl7pPr>
            <a:lvl8pPr marL="3657600" lvl="7" indent="-628650">
              <a:spcBef>
                <a:spcPts val="0"/>
              </a:spcBef>
              <a:spcAft>
                <a:spcPts val="0"/>
              </a:spcAft>
              <a:buSzPts val="6300"/>
              <a:buChar char="○"/>
              <a:defRPr sz="6300"/>
            </a:lvl8pPr>
            <a:lvl9pPr marL="4114800" lvl="8" indent="-628650">
              <a:spcBef>
                <a:spcPts val="0"/>
              </a:spcBef>
              <a:spcAft>
                <a:spcPts val="0"/>
              </a:spcAft>
              <a:buSzPts val="6300"/>
              <a:buChar char="■"/>
              <a:defRPr sz="63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15981165" y="9518254"/>
            <a:ext cx="13227900" cy="28215900"/>
          </a:xfrm>
          <a:prstGeom prst="rect">
            <a:avLst/>
          </a:prstGeom>
        </p:spPr>
        <p:txBody>
          <a:bodyPr spcFirstLastPara="1" wrap="square" lIns="483725" tIns="483725" rIns="483725" bIns="483725" anchor="t" anchorCtr="0">
            <a:normAutofit/>
          </a:bodyPr>
          <a:lstStyle>
            <a:lvl1pPr marL="457200" lvl="0" indent="-698500">
              <a:spcBef>
                <a:spcPts val="0"/>
              </a:spcBef>
              <a:spcAft>
                <a:spcPts val="0"/>
              </a:spcAft>
              <a:buSzPts val="7400"/>
              <a:buChar char="●"/>
              <a:defRPr sz="7400"/>
            </a:lvl1pPr>
            <a:lvl2pPr marL="914400" lvl="1" indent="-628650">
              <a:spcBef>
                <a:spcPts val="0"/>
              </a:spcBef>
              <a:spcAft>
                <a:spcPts val="0"/>
              </a:spcAft>
              <a:buSzPts val="6300"/>
              <a:buChar char="○"/>
              <a:defRPr sz="6300"/>
            </a:lvl2pPr>
            <a:lvl3pPr marL="1371600" lvl="2" indent="-628650">
              <a:spcBef>
                <a:spcPts val="0"/>
              </a:spcBef>
              <a:spcAft>
                <a:spcPts val="0"/>
              </a:spcAft>
              <a:buSzPts val="6300"/>
              <a:buChar char="■"/>
              <a:defRPr sz="6300"/>
            </a:lvl3pPr>
            <a:lvl4pPr marL="1828800" lvl="3" indent="-628650">
              <a:spcBef>
                <a:spcPts val="0"/>
              </a:spcBef>
              <a:spcAft>
                <a:spcPts val="0"/>
              </a:spcAft>
              <a:buSzPts val="6300"/>
              <a:buChar char="●"/>
              <a:defRPr sz="6300"/>
            </a:lvl4pPr>
            <a:lvl5pPr marL="2286000" lvl="4" indent="-628650">
              <a:spcBef>
                <a:spcPts val="0"/>
              </a:spcBef>
              <a:spcAft>
                <a:spcPts val="0"/>
              </a:spcAft>
              <a:buSzPts val="6300"/>
              <a:buChar char="○"/>
              <a:defRPr sz="6300"/>
            </a:lvl5pPr>
            <a:lvl6pPr marL="2743200" lvl="5" indent="-628650">
              <a:spcBef>
                <a:spcPts val="0"/>
              </a:spcBef>
              <a:spcAft>
                <a:spcPts val="0"/>
              </a:spcAft>
              <a:buSzPts val="6300"/>
              <a:buChar char="■"/>
              <a:defRPr sz="6300"/>
            </a:lvl6pPr>
            <a:lvl7pPr marL="3200400" lvl="6" indent="-628650">
              <a:spcBef>
                <a:spcPts val="0"/>
              </a:spcBef>
              <a:spcAft>
                <a:spcPts val="0"/>
              </a:spcAft>
              <a:buSzPts val="6300"/>
              <a:buChar char="●"/>
              <a:defRPr sz="6300"/>
            </a:lvl7pPr>
            <a:lvl8pPr marL="3657600" lvl="7" indent="-628650">
              <a:spcBef>
                <a:spcPts val="0"/>
              </a:spcBef>
              <a:spcAft>
                <a:spcPts val="0"/>
              </a:spcAft>
              <a:buSzPts val="6300"/>
              <a:buChar char="○"/>
              <a:defRPr sz="6300"/>
            </a:lvl8pPr>
            <a:lvl9pPr marL="4114800" lvl="8" indent="-628650">
              <a:spcBef>
                <a:spcPts val="0"/>
              </a:spcBef>
              <a:spcAft>
                <a:spcPts val="0"/>
              </a:spcAft>
              <a:buSzPts val="6300"/>
              <a:buChar char="■"/>
              <a:defRPr sz="63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28019152" y="38513357"/>
            <a:ext cx="1814400" cy="32508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030819" y="3675447"/>
            <a:ext cx="28178100" cy="4729800"/>
          </a:xfrm>
          <a:prstGeom prst="rect">
            <a:avLst/>
          </a:prstGeom>
        </p:spPr>
        <p:txBody>
          <a:bodyPr spcFirstLastPara="1" wrap="square" lIns="483725" tIns="483725" rIns="483725" bIns="4837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28019152" y="38513357"/>
            <a:ext cx="1814400" cy="32508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1030819" y="4588682"/>
            <a:ext cx="9286200" cy="6241200"/>
          </a:xfrm>
          <a:prstGeom prst="rect">
            <a:avLst/>
          </a:prstGeom>
        </p:spPr>
        <p:txBody>
          <a:bodyPr spcFirstLastPara="1" wrap="square" lIns="483725" tIns="483725" rIns="483725" bIns="4837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1pPr>
            <a:lvl2pPr lvl="1"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2pPr>
            <a:lvl3pPr lvl="2"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3pPr>
            <a:lvl4pPr lvl="3"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4pPr>
            <a:lvl5pPr lvl="4"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5pPr>
            <a:lvl6pPr lvl="5"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6pPr>
            <a:lvl7pPr lvl="6"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7pPr>
            <a:lvl8pPr lvl="7"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8pPr>
            <a:lvl9pPr lvl="8"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030819" y="11476661"/>
            <a:ext cx="9286200" cy="26258700"/>
          </a:xfrm>
          <a:prstGeom prst="rect">
            <a:avLst/>
          </a:prstGeom>
        </p:spPr>
        <p:txBody>
          <a:bodyPr spcFirstLastPara="1" wrap="square" lIns="483725" tIns="483725" rIns="483725" bIns="483725" anchor="t" anchorCtr="0">
            <a:normAutofit/>
          </a:bodyPr>
          <a:lstStyle>
            <a:lvl1pPr marL="457200" lvl="0" indent="-628650">
              <a:spcBef>
                <a:spcPts val="0"/>
              </a:spcBef>
              <a:spcAft>
                <a:spcPts val="0"/>
              </a:spcAft>
              <a:buSzPts val="6300"/>
              <a:buChar char="●"/>
              <a:defRPr sz="6300"/>
            </a:lvl1pPr>
            <a:lvl2pPr marL="914400" lvl="1" indent="-628650">
              <a:spcBef>
                <a:spcPts val="0"/>
              </a:spcBef>
              <a:spcAft>
                <a:spcPts val="0"/>
              </a:spcAft>
              <a:buSzPts val="6300"/>
              <a:buChar char="○"/>
              <a:defRPr sz="6300"/>
            </a:lvl2pPr>
            <a:lvl3pPr marL="1371600" lvl="2" indent="-628650">
              <a:spcBef>
                <a:spcPts val="0"/>
              </a:spcBef>
              <a:spcAft>
                <a:spcPts val="0"/>
              </a:spcAft>
              <a:buSzPts val="6300"/>
              <a:buChar char="■"/>
              <a:defRPr sz="6300"/>
            </a:lvl3pPr>
            <a:lvl4pPr marL="1828800" lvl="3" indent="-628650">
              <a:spcBef>
                <a:spcPts val="0"/>
              </a:spcBef>
              <a:spcAft>
                <a:spcPts val="0"/>
              </a:spcAft>
              <a:buSzPts val="6300"/>
              <a:buChar char="●"/>
              <a:defRPr sz="6300"/>
            </a:lvl4pPr>
            <a:lvl5pPr marL="2286000" lvl="4" indent="-628650">
              <a:spcBef>
                <a:spcPts val="0"/>
              </a:spcBef>
              <a:spcAft>
                <a:spcPts val="0"/>
              </a:spcAft>
              <a:buSzPts val="6300"/>
              <a:buChar char="○"/>
              <a:defRPr sz="6300"/>
            </a:lvl5pPr>
            <a:lvl6pPr marL="2743200" lvl="5" indent="-628650">
              <a:spcBef>
                <a:spcPts val="0"/>
              </a:spcBef>
              <a:spcAft>
                <a:spcPts val="0"/>
              </a:spcAft>
              <a:buSzPts val="6300"/>
              <a:buChar char="■"/>
              <a:defRPr sz="6300"/>
            </a:lvl6pPr>
            <a:lvl7pPr marL="3200400" lvl="6" indent="-628650">
              <a:spcBef>
                <a:spcPts val="0"/>
              </a:spcBef>
              <a:spcAft>
                <a:spcPts val="0"/>
              </a:spcAft>
              <a:buSzPts val="6300"/>
              <a:buChar char="●"/>
              <a:defRPr sz="6300"/>
            </a:lvl7pPr>
            <a:lvl8pPr marL="3657600" lvl="7" indent="-628650">
              <a:spcBef>
                <a:spcPts val="0"/>
              </a:spcBef>
              <a:spcAft>
                <a:spcPts val="0"/>
              </a:spcAft>
              <a:buSzPts val="6300"/>
              <a:buChar char="○"/>
              <a:defRPr sz="6300"/>
            </a:lvl8pPr>
            <a:lvl9pPr marL="4114800" lvl="8" indent="-628650">
              <a:spcBef>
                <a:spcPts val="0"/>
              </a:spcBef>
              <a:spcAft>
                <a:spcPts val="0"/>
              </a:spcAft>
              <a:buSzPts val="6300"/>
              <a:buChar char="■"/>
              <a:defRPr sz="63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28019152" y="38513357"/>
            <a:ext cx="1814400" cy="32508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621299" y="3717774"/>
            <a:ext cx="21059100" cy="337857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1pPr>
            <a:lvl2pPr lvl="1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2pPr>
            <a:lvl3pPr lvl="2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3pPr>
            <a:lvl4pPr lvl="3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4pPr>
            <a:lvl5pPr lvl="4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5pPr>
            <a:lvl6pPr lvl="5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6pPr>
            <a:lvl7pPr lvl="6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7pPr>
            <a:lvl8pPr lvl="7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8pPr>
            <a:lvl9pPr lvl="8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28019152" y="38513357"/>
            <a:ext cx="1814400" cy="32508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5120000" y="-1032"/>
            <a:ext cx="15120000" cy="424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83725" tIns="483725" rIns="483725" bIns="483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878031" y="10184752"/>
            <a:ext cx="13377900" cy="12242400"/>
          </a:xfrm>
          <a:prstGeom prst="rect">
            <a:avLst/>
          </a:prstGeom>
        </p:spPr>
        <p:txBody>
          <a:bodyPr spcFirstLastPara="1" wrap="square" lIns="483725" tIns="483725" rIns="483725" bIns="4837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1pPr>
            <a:lvl2pPr lvl="1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2pPr>
            <a:lvl3pPr lvl="2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3pPr>
            <a:lvl4pPr lvl="3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4pPr>
            <a:lvl5pPr lvl="4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5pPr>
            <a:lvl6pPr lvl="5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6pPr>
            <a:lvl7pPr lvl="6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7pPr>
            <a:lvl8pPr lvl="7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8pPr>
            <a:lvl9pPr lvl="8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878031" y="23150506"/>
            <a:ext cx="13377900" cy="10200600"/>
          </a:xfrm>
          <a:prstGeom prst="rect">
            <a:avLst/>
          </a:prstGeom>
        </p:spPr>
        <p:txBody>
          <a:bodyPr spcFirstLastPara="1" wrap="square" lIns="483725" tIns="483725" rIns="483725" bIns="4837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16335354" y="5980112"/>
            <a:ext cx="12689400" cy="305178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marL="457200" lvl="0" indent="-838200">
              <a:spcBef>
                <a:spcPts val="0"/>
              </a:spcBef>
              <a:spcAft>
                <a:spcPts val="0"/>
              </a:spcAft>
              <a:buSzPts val="9600"/>
              <a:buChar char="●"/>
              <a:defRPr/>
            </a:lvl1pPr>
            <a:lvl2pPr marL="914400" lvl="1" indent="-698500">
              <a:spcBef>
                <a:spcPts val="0"/>
              </a:spcBef>
              <a:spcAft>
                <a:spcPts val="0"/>
              </a:spcAft>
              <a:buSzPts val="7400"/>
              <a:buChar char="○"/>
              <a:defRPr/>
            </a:lvl2pPr>
            <a:lvl3pPr marL="1371600" lvl="2" indent="-698500">
              <a:spcBef>
                <a:spcPts val="0"/>
              </a:spcBef>
              <a:spcAft>
                <a:spcPts val="0"/>
              </a:spcAft>
              <a:buSzPts val="7400"/>
              <a:buChar char="■"/>
              <a:defRPr/>
            </a:lvl3pPr>
            <a:lvl4pPr marL="1828800" lvl="3" indent="-698500">
              <a:spcBef>
                <a:spcPts val="0"/>
              </a:spcBef>
              <a:spcAft>
                <a:spcPts val="0"/>
              </a:spcAft>
              <a:buSzPts val="7400"/>
              <a:buChar char="●"/>
              <a:defRPr/>
            </a:lvl4pPr>
            <a:lvl5pPr marL="2286000" lvl="4" indent="-698500">
              <a:spcBef>
                <a:spcPts val="0"/>
              </a:spcBef>
              <a:spcAft>
                <a:spcPts val="0"/>
              </a:spcAft>
              <a:buSzPts val="7400"/>
              <a:buChar char="○"/>
              <a:defRPr/>
            </a:lvl5pPr>
            <a:lvl6pPr marL="2743200" lvl="5" indent="-698500">
              <a:spcBef>
                <a:spcPts val="0"/>
              </a:spcBef>
              <a:spcAft>
                <a:spcPts val="0"/>
              </a:spcAft>
              <a:buSzPts val="7400"/>
              <a:buChar char="■"/>
              <a:defRPr/>
            </a:lvl6pPr>
            <a:lvl7pPr marL="3200400" lvl="6" indent="-698500">
              <a:spcBef>
                <a:spcPts val="0"/>
              </a:spcBef>
              <a:spcAft>
                <a:spcPts val="0"/>
              </a:spcAft>
              <a:buSzPts val="7400"/>
              <a:buChar char="●"/>
              <a:defRPr/>
            </a:lvl7pPr>
            <a:lvl8pPr marL="3657600" lvl="7" indent="-698500">
              <a:spcBef>
                <a:spcPts val="0"/>
              </a:spcBef>
              <a:spcAft>
                <a:spcPts val="0"/>
              </a:spcAft>
              <a:buSzPts val="7400"/>
              <a:buChar char="○"/>
              <a:defRPr/>
            </a:lvl8pPr>
            <a:lvl9pPr marL="4114800" lvl="8" indent="-698500">
              <a:spcBef>
                <a:spcPts val="0"/>
              </a:spcBef>
              <a:spcAft>
                <a:spcPts val="0"/>
              </a:spcAft>
              <a:buSzPts val="7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28019152" y="38513357"/>
            <a:ext cx="1814400" cy="32508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1030819" y="34940182"/>
            <a:ext cx="19838700" cy="49974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28019152" y="38513357"/>
            <a:ext cx="1814400" cy="3250800"/>
          </a:xfrm>
          <a:prstGeom prst="rect">
            <a:avLst/>
          </a:prstGeom>
        </p:spPr>
        <p:txBody>
          <a:bodyPr spcFirstLastPara="1" wrap="square" lIns="483725" tIns="483725" rIns="483725" bIns="4837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0819" y="3675447"/>
            <a:ext cx="28178100" cy="4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25" tIns="483725" rIns="483725" bIns="4837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0"/>
              <a:buNone/>
              <a:defRPr sz="1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0"/>
              <a:buNone/>
              <a:defRPr sz="14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0"/>
              <a:buNone/>
              <a:defRPr sz="14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0"/>
              <a:buNone/>
              <a:defRPr sz="14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0"/>
              <a:buNone/>
              <a:defRPr sz="14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0"/>
              <a:buNone/>
              <a:defRPr sz="14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0"/>
              <a:buNone/>
              <a:defRPr sz="14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0"/>
              <a:buNone/>
              <a:defRPr sz="14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0"/>
              <a:buNone/>
              <a:defRPr sz="1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0819" y="9518254"/>
            <a:ext cx="28178100" cy="28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25" tIns="483725" rIns="483725" bIns="483725" anchor="t" anchorCtr="0">
            <a:normAutofit/>
          </a:bodyPr>
          <a:lstStyle>
            <a:lvl1pPr marL="457200" lvl="0" indent="-838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Char char="●"/>
              <a:defRPr sz="9600">
                <a:solidFill>
                  <a:schemeClr val="dk2"/>
                </a:solidFill>
              </a:defRPr>
            </a:lvl1pPr>
            <a:lvl2pPr marL="914400" lvl="1" indent="-698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400"/>
              <a:buChar char="○"/>
              <a:defRPr sz="7400">
                <a:solidFill>
                  <a:schemeClr val="dk2"/>
                </a:solidFill>
              </a:defRPr>
            </a:lvl2pPr>
            <a:lvl3pPr marL="1371600" lvl="2" indent="-698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400"/>
              <a:buChar char="■"/>
              <a:defRPr sz="7400">
                <a:solidFill>
                  <a:schemeClr val="dk2"/>
                </a:solidFill>
              </a:defRPr>
            </a:lvl3pPr>
            <a:lvl4pPr marL="1828800" lvl="3" indent="-698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400"/>
              <a:buChar char="●"/>
              <a:defRPr sz="7400">
                <a:solidFill>
                  <a:schemeClr val="dk2"/>
                </a:solidFill>
              </a:defRPr>
            </a:lvl4pPr>
            <a:lvl5pPr marL="2286000" lvl="4" indent="-698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400"/>
              <a:buChar char="○"/>
              <a:defRPr sz="7400">
                <a:solidFill>
                  <a:schemeClr val="dk2"/>
                </a:solidFill>
              </a:defRPr>
            </a:lvl5pPr>
            <a:lvl6pPr marL="2743200" lvl="5" indent="-698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400"/>
              <a:buChar char="■"/>
              <a:defRPr sz="7400">
                <a:solidFill>
                  <a:schemeClr val="dk2"/>
                </a:solidFill>
              </a:defRPr>
            </a:lvl6pPr>
            <a:lvl7pPr marL="3200400" lvl="6" indent="-698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400"/>
              <a:buChar char="●"/>
              <a:defRPr sz="7400">
                <a:solidFill>
                  <a:schemeClr val="dk2"/>
                </a:solidFill>
              </a:defRPr>
            </a:lvl7pPr>
            <a:lvl8pPr marL="3657600" lvl="7" indent="-698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400"/>
              <a:buChar char="○"/>
              <a:defRPr sz="7400">
                <a:solidFill>
                  <a:schemeClr val="dk2"/>
                </a:solidFill>
              </a:defRPr>
            </a:lvl8pPr>
            <a:lvl9pPr marL="4114800" lvl="8" indent="-698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400"/>
              <a:buChar char="■"/>
              <a:defRPr sz="7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8019152" y="38513357"/>
            <a:ext cx="1814400" cy="3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25" tIns="483725" rIns="483725" bIns="483725" anchor="ctr" anchorCtr="0">
            <a:normAutofit/>
          </a:bodyPr>
          <a:lstStyle>
            <a:lvl1pPr lvl="0" algn="r">
              <a:buNone/>
              <a:defRPr sz="5300">
                <a:solidFill>
                  <a:schemeClr val="dk2"/>
                </a:solidFill>
              </a:defRPr>
            </a:lvl1pPr>
            <a:lvl2pPr lvl="1" algn="r">
              <a:buNone/>
              <a:defRPr sz="5300">
                <a:solidFill>
                  <a:schemeClr val="dk2"/>
                </a:solidFill>
              </a:defRPr>
            </a:lvl2pPr>
            <a:lvl3pPr lvl="2" algn="r">
              <a:buNone/>
              <a:defRPr sz="5300">
                <a:solidFill>
                  <a:schemeClr val="dk2"/>
                </a:solidFill>
              </a:defRPr>
            </a:lvl3pPr>
            <a:lvl4pPr lvl="3" algn="r">
              <a:buNone/>
              <a:defRPr sz="5300">
                <a:solidFill>
                  <a:schemeClr val="dk2"/>
                </a:solidFill>
              </a:defRPr>
            </a:lvl4pPr>
            <a:lvl5pPr lvl="4" algn="r">
              <a:buNone/>
              <a:defRPr sz="5300">
                <a:solidFill>
                  <a:schemeClr val="dk2"/>
                </a:solidFill>
              </a:defRPr>
            </a:lvl5pPr>
            <a:lvl6pPr lvl="5" algn="r">
              <a:buNone/>
              <a:defRPr sz="5300">
                <a:solidFill>
                  <a:schemeClr val="dk2"/>
                </a:solidFill>
              </a:defRPr>
            </a:lvl6pPr>
            <a:lvl7pPr lvl="6" algn="r">
              <a:buNone/>
              <a:defRPr sz="5300">
                <a:solidFill>
                  <a:schemeClr val="dk2"/>
                </a:solidFill>
              </a:defRPr>
            </a:lvl7pPr>
            <a:lvl8pPr lvl="7" algn="r">
              <a:buNone/>
              <a:defRPr sz="5300">
                <a:solidFill>
                  <a:schemeClr val="dk2"/>
                </a:solidFill>
              </a:defRPr>
            </a:lvl8pPr>
            <a:lvl9pPr lvl="8" algn="r">
              <a:buNone/>
              <a:defRPr sz="5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jp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20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jp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Obraz 115">
            <a:extLst>
              <a:ext uri="{FF2B5EF4-FFF2-40B4-BE49-F238E27FC236}">
                <a16:creationId xmlns:a16="http://schemas.microsoft.com/office/drawing/2014/main" id="{C56518D6-0B3D-09EA-279B-591440D7F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7565" y="24264439"/>
            <a:ext cx="11252076" cy="5113238"/>
          </a:xfrm>
          <a:prstGeom prst="rect">
            <a:avLst/>
          </a:prstGeom>
        </p:spPr>
      </p:pic>
      <p:cxnSp>
        <p:nvCxnSpPr>
          <p:cNvPr id="77" name="Łącznik prosty 76">
            <a:extLst>
              <a:ext uri="{FF2B5EF4-FFF2-40B4-BE49-F238E27FC236}">
                <a16:creationId xmlns:a16="http://schemas.microsoft.com/office/drawing/2014/main" id="{B387CBF6-1840-C5AE-AF60-B2E89A317EFA}"/>
              </a:ext>
            </a:extLst>
          </p:cNvPr>
          <p:cNvCxnSpPr>
            <a:cxnSpLocks/>
          </p:cNvCxnSpPr>
          <p:nvPr/>
        </p:nvCxnSpPr>
        <p:spPr>
          <a:xfrm flipV="1">
            <a:off x="64807" y="8949556"/>
            <a:ext cx="30175193" cy="87951"/>
          </a:xfrm>
          <a:prstGeom prst="line">
            <a:avLst/>
          </a:prstGeom>
          <a:noFill/>
          <a:ln w="76200" cap="flat" cmpd="sng" algn="ctr">
            <a:solidFill>
              <a:srgbClr val="004395"/>
            </a:solidFill>
            <a:prstDash val="dash"/>
            <a:miter lim="800000"/>
          </a:ln>
          <a:effectLst/>
        </p:spPr>
      </p:cxnSp>
      <p:pic>
        <p:nvPicPr>
          <p:cNvPr id="49" name="Obraz 48" descr="Obraz zawierający tekst, zrzut ekranu, Czcionka, linia&#10;&#10;Opis wygenerowany automatycznie">
            <a:extLst>
              <a:ext uri="{FF2B5EF4-FFF2-40B4-BE49-F238E27FC236}">
                <a16:creationId xmlns:a16="http://schemas.microsoft.com/office/drawing/2014/main" id="{D3AD566D-D067-BAB5-6762-78042B937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6550" y="16082451"/>
            <a:ext cx="9149017" cy="7249072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C8968C7D-4934-C8E5-E87A-F214C6981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10" y="35398329"/>
            <a:ext cx="2469659" cy="123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lipsa 49">
            <a:extLst>
              <a:ext uri="{FF2B5EF4-FFF2-40B4-BE49-F238E27FC236}">
                <a16:creationId xmlns:a16="http://schemas.microsoft.com/office/drawing/2014/main" id="{31813DA0-C943-B235-1973-37A4593FCECF}"/>
              </a:ext>
            </a:extLst>
          </p:cNvPr>
          <p:cNvSpPr>
            <a:spLocks noChangeAspect="1"/>
          </p:cNvSpPr>
          <p:nvPr/>
        </p:nvSpPr>
        <p:spPr bwMode="auto">
          <a:xfrm>
            <a:off x="120396" y="30119240"/>
            <a:ext cx="8630519" cy="868608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95300" dir="12300000" sx="103000" sy="103000" algn="bl" rotWithShape="0">
              <a:prstClr val="black">
                <a:alpha val="36000"/>
              </a:prstClr>
            </a:outerShdw>
          </a:effectLst>
        </p:spPr>
        <p:txBody>
          <a:bodyPr vert="horz" wrap="square" lIns="86831" tIns="43416" rIns="86831" bIns="43416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Google Shape;339;p1">
            <a:extLst>
              <a:ext uri="{FF2B5EF4-FFF2-40B4-BE49-F238E27FC236}">
                <a16:creationId xmlns:a16="http://schemas.microsoft.com/office/drawing/2014/main" id="{D865569B-277F-919A-2379-47CE3D2716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758088" y="39079579"/>
            <a:ext cx="3381375" cy="13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7">
            <a:extLst>
              <a:ext uri="{FF2B5EF4-FFF2-40B4-BE49-F238E27FC236}">
                <a16:creationId xmlns:a16="http://schemas.microsoft.com/office/drawing/2014/main" id="{BACDEA86-4E8B-B346-4BE5-58EC2A585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9025" y="37963923"/>
            <a:ext cx="14671710" cy="226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5464" tIns="44441" rIns="85464" bIns="44441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9pPr>
          </a:lstStyle>
          <a:p>
            <a:pPr algn="r">
              <a:spcAft>
                <a:spcPts val="1140"/>
              </a:spcAft>
              <a:buClrTx/>
            </a:pPr>
            <a:r>
              <a:rPr lang="pl-PL" altLang="pl-PL" sz="3600" b="1" dirty="0" err="1">
                <a:solidFill>
                  <a:srgbClr val="004395"/>
                </a:solidFill>
                <a:latin typeface="Century Gothic" panose="020B0502020202020204" pitchFamily="34" charset="0"/>
              </a:rPr>
              <a:t>Acknowledgements</a:t>
            </a:r>
            <a:endParaRPr lang="pl-PL" altLang="pl-PL" sz="4400" b="1" dirty="0">
              <a:solidFill>
                <a:srgbClr val="004395"/>
              </a:solidFill>
              <a:latin typeface="Century Gothic" panose="020B0502020202020204" pitchFamily="34" charset="0"/>
            </a:endParaRPr>
          </a:p>
          <a:p>
            <a:pPr algn="r">
              <a:spcAft>
                <a:spcPts val="1140"/>
              </a:spcAft>
              <a:buClrTx/>
            </a:pPr>
            <a:r>
              <a:rPr lang="en-US" altLang="pl-PL" dirty="0">
                <a:latin typeface="Century Gothic" panose="020B0502020202020204" pitchFamily="34" charset="0"/>
              </a:rPr>
              <a:t>This research was financed</a:t>
            </a:r>
            <a:r>
              <a:rPr lang="pl-PL" altLang="pl-PL" dirty="0">
                <a:latin typeface="Century Gothic" panose="020B0502020202020204" pitchFamily="34" charset="0"/>
              </a:rPr>
              <a:t> </a:t>
            </a:r>
            <a:r>
              <a:rPr lang="pl-PL" altLang="pl-PL" dirty="0" err="1">
                <a:latin typeface="Century Gothic" panose="020B0502020202020204" pitchFamily="34" charset="0"/>
              </a:rPr>
              <a:t>within</a:t>
            </a:r>
            <a:r>
              <a:rPr lang="pl-PL" altLang="pl-PL" dirty="0">
                <a:latin typeface="Century Gothic" panose="020B0502020202020204" pitchFamily="34" charset="0"/>
              </a:rPr>
              <a:t> the </a:t>
            </a:r>
            <a:r>
              <a:rPr lang="pl-PL" altLang="pl-PL" dirty="0" err="1">
                <a:latin typeface="Century Gothic" panose="020B0502020202020204" pitchFamily="34" charset="0"/>
              </a:rPr>
              <a:t>framework</a:t>
            </a:r>
            <a:r>
              <a:rPr lang="pl-PL" altLang="pl-PL" dirty="0">
                <a:latin typeface="Century Gothic" panose="020B0502020202020204" pitchFamily="34" charset="0"/>
              </a:rPr>
              <a:t> </a:t>
            </a:r>
            <a:br>
              <a:rPr lang="pl-PL" altLang="pl-PL" dirty="0">
                <a:latin typeface="Century Gothic" panose="020B0502020202020204" pitchFamily="34" charset="0"/>
              </a:rPr>
            </a:br>
            <a:r>
              <a:rPr lang="en-US" altLang="pl-PL" dirty="0">
                <a:latin typeface="Century Gothic" panose="020B0502020202020204" pitchFamily="34" charset="0"/>
              </a:rPr>
              <a:t>of project </a:t>
            </a:r>
            <a:r>
              <a:rPr lang="en-US" altLang="pl-PL" i="1" dirty="0">
                <a:latin typeface="Century Gothic" panose="020B0502020202020204" pitchFamily="34" charset="0"/>
              </a:rPr>
              <a:t>Novel Thermal Barrier Coatings with Polymer-Derived Ceramic </a:t>
            </a:r>
            <a:br>
              <a:rPr lang="pl-PL" altLang="pl-PL" i="1" dirty="0">
                <a:latin typeface="Century Gothic" panose="020B0502020202020204" pitchFamily="34" charset="0"/>
              </a:rPr>
            </a:br>
            <a:r>
              <a:rPr lang="en-US" altLang="pl-PL" i="1" dirty="0">
                <a:latin typeface="Century Gothic" panose="020B0502020202020204" pitchFamily="34" charset="0"/>
              </a:rPr>
              <a:t>interlayers for jet engine critical components (PDC-TBC)</a:t>
            </a:r>
            <a:r>
              <a:rPr lang="pl-PL" altLang="pl-PL" dirty="0">
                <a:latin typeface="Century Gothic" panose="020B0502020202020204" pitchFamily="34" charset="0"/>
              </a:rPr>
              <a:t>co-</a:t>
            </a:r>
            <a:r>
              <a:rPr lang="pl-PL" altLang="pl-PL" dirty="0" err="1">
                <a:latin typeface="Century Gothic" panose="020B0502020202020204" pitchFamily="34" charset="0"/>
              </a:rPr>
              <a:t>funded</a:t>
            </a:r>
            <a:r>
              <a:rPr lang="pl-PL" altLang="pl-PL" dirty="0">
                <a:latin typeface="Century Gothic" panose="020B0502020202020204" pitchFamily="34" charset="0"/>
              </a:rPr>
              <a:t> by NCBR (Poland) and IGF </a:t>
            </a:r>
            <a:br>
              <a:rPr lang="pl-PL" altLang="pl-PL" dirty="0">
                <a:latin typeface="Century Gothic" panose="020B0502020202020204" pitchFamily="34" charset="0"/>
              </a:rPr>
            </a:br>
            <a:r>
              <a:rPr lang="pl-PL" altLang="pl-PL" dirty="0">
                <a:latin typeface="Century Gothic" panose="020B0502020202020204" pitchFamily="34" charset="0"/>
              </a:rPr>
              <a:t>(Germany) </a:t>
            </a:r>
            <a:r>
              <a:rPr lang="pl-PL" altLang="pl-PL" dirty="0" err="1">
                <a:latin typeface="Century Gothic" panose="020B0502020202020204" pitchFamily="34" charset="0"/>
              </a:rPr>
              <a:t>within</a:t>
            </a:r>
            <a:r>
              <a:rPr lang="pl-PL" altLang="pl-PL" dirty="0">
                <a:latin typeface="Century Gothic" panose="020B0502020202020204" pitchFamily="34" charset="0"/>
              </a:rPr>
              <a:t> the </a:t>
            </a:r>
            <a:r>
              <a:rPr lang="en-US" altLang="pl-PL" dirty="0">
                <a:latin typeface="Century Gothic" panose="020B0502020202020204" pitchFamily="34" charset="0"/>
              </a:rPr>
              <a:t>framework of the</a:t>
            </a:r>
            <a:r>
              <a:rPr lang="pl-PL" altLang="pl-PL" dirty="0">
                <a:latin typeface="Century Gothic" panose="020B0502020202020204" pitchFamily="34" charset="0"/>
              </a:rPr>
              <a:t> </a:t>
            </a:r>
            <a:r>
              <a:rPr lang="en-US" altLang="pl-PL" dirty="0">
                <a:latin typeface="Century Gothic" panose="020B0502020202020204" pitchFamily="34" charset="0"/>
              </a:rPr>
              <a:t>CORNET (Collective</a:t>
            </a:r>
            <a:r>
              <a:rPr lang="pl-PL" altLang="pl-PL" dirty="0">
                <a:latin typeface="Century Gothic" panose="020B0502020202020204" pitchFamily="34" charset="0"/>
              </a:rPr>
              <a:t> </a:t>
            </a:r>
            <a:r>
              <a:rPr lang="en-US" altLang="pl-PL" dirty="0">
                <a:latin typeface="Century Gothic" panose="020B0502020202020204" pitchFamily="34" charset="0"/>
              </a:rPr>
              <a:t>Research </a:t>
            </a:r>
            <a:r>
              <a:rPr lang="en-US" altLang="pl-PL" dirty="0" err="1">
                <a:latin typeface="Century Gothic" panose="020B0502020202020204" pitchFamily="34" charset="0"/>
              </a:rPr>
              <a:t>NETworking</a:t>
            </a:r>
            <a:r>
              <a:rPr lang="en-US" altLang="pl-PL" dirty="0">
                <a:latin typeface="Century Gothic" panose="020B0502020202020204" pitchFamily="34" charset="0"/>
              </a:rPr>
              <a:t>)</a:t>
            </a:r>
            <a:r>
              <a:rPr lang="pl-PL" altLang="pl-PL" dirty="0">
                <a:latin typeface="Century Gothic" panose="020B0502020202020204" pitchFamily="34" charset="0"/>
              </a:rPr>
              <a:t> 35th </a:t>
            </a:r>
            <a:r>
              <a:rPr lang="pl-PL" altLang="pl-PL" dirty="0" err="1">
                <a:latin typeface="Century Gothic" panose="020B0502020202020204" pitchFamily="34" charset="0"/>
              </a:rPr>
              <a:t>innitative</a:t>
            </a:r>
            <a:r>
              <a:rPr lang="en-US" altLang="pl-PL" dirty="0">
                <a:latin typeface="Century Gothic" panose="020B0502020202020204" pitchFamily="34" charset="0"/>
              </a:rPr>
              <a:t>.</a:t>
            </a:r>
            <a:endParaRPr lang="pl-PL" altLang="pl-PL" dirty="0">
              <a:latin typeface="Century Gothic" panose="020B0502020202020204" pitchFamily="34" charset="0"/>
            </a:endParaRPr>
          </a:p>
        </p:txBody>
      </p:sp>
      <p:sp>
        <p:nvSpPr>
          <p:cNvPr id="15" name="Strzałka zakrzywiona w prawo 6">
            <a:extLst>
              <a:ext uri="{FF2B5EF4-FFF2-40B4-BE49-F238E27FC236}">
                <a16:creationId xmlns:a16="http://schemas.microsoft.com/office/drawing/2014/main" id="{8F248AC9-A644-F8D0-E166-DC00E403E1E1}"/>
              </a:ext>
            </a:extLst>
          </p:cNvPr>
          <p:cNvSpPr/>
          <p:nvPr/>
        </p:nvSpPr>
        <p:spPr bwMode="auto">
          <a:xfrm rot="20226284">
            <a:off x="3717111" y="1955107"/>
            <a:ext cx="11088430" cy="41343113"/>
          </a:xfrm>
          <a:prstGeom prst="curvedRightArrow">
            <a:avLst>
              <a:gd name="adj1" fmla="val 15083"/>
              <a:gd name="adj2" fmla="val 32876"/>
              <a:gd name="adj3" fmla="val 19576"/>
            </a:avLst>
          </a:prstGeom>
          <a:solidFill>
            <a:srgbClr val="1E1E1E"/>
          </a:solidFill>
          <a:ln w="9525" cap="flat" cmpd="sng" algn="ctr">
            <a:solidFill>
              <a:srgbClr val="1E1E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831" tIns="43416" rIns="86831" bIns="43416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2004D806-2BDA-B7B5-E0CE-18EC46911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077" y="3146382"/>
            <a:ext cx="23141353" cy="691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3924" tIns="51962" rIns="103924" bIns="5196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9pPr>
          </a:lstStyle>
          <a:p>
            <a:pPr algn="r">
              <a:buClrTx/>
              <a:buFontTx/>
              <a:buNone/>
            </a:pPr>
            <a:endParaRPr lang="en-GB" altLang="pl-PL" sz="2200" baseline="30000" dirty="0">
              <a:latin typeface="Century Gothic" panose="020B0502020202020204" pitchFamily="34" charset="0"/>
            </a:endParaRPr>
          </a:p>
          <a:p>
            <a:pPr algn="r">
              <a:spcAft>
                <a:spcPts val="1200"/>
              </a:spcAft>
            </a:pPr>
            <a:endParaRPr lang="pl-PL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>
              <a:spcAft>
                <a:spcPts val="1800"/>
              </a:spcAft>
            </a:pPr>
            <a:endParaRPr lang="pl-PL" altLang="pl-PL" sz="36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indent="-742950" algn="r">
              <a:spcAft>
                <a:spcPts val="1000"/>
              </a:spcAft>
              <a:buAutoNum type="arabicParenBoth"/>
            </a:pPr>
            <a:r>
              <a:rPr lang="pl-PL" sz="3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Silesian Aviation Cluster, </a:t>
            </a:r>
            <a:r>
              <a:rPr lang="en-US" sz="36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Kaniów</a:t>
            </a:r>
            <a:r>
              <a:rPr lang="en-US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Poland</a:t>
            </a:r>
            <a:endParaRPr lang="pl-PL" sz="48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 algn="r">
              <a:spcAft>
                <a:spcPts val="1000"/>
              </a:spcAft>
              <a:buAutoNum type="arabicParenBoth"/>
            </a:pPr>
            <a:r>
              <a:rPr lang="pl-PL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</a:t>
            </a:r>
            <a:r>
              <a:rPr lang="en-US" sz="36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aculty</a:t>
            </a:r>
            <a:r>
              <a:rPr lang="en-US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Materials Science and Ceramics, </a:t>
            </a:r>
            <a:br>
              <a:rPr lang="pl-PL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AGH University of </a:t>
            </a:r>
            <a:r>
              <a:rPr lang="pl-PL" sz="36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Krakow</a:t>
            </a:r>
            <a:r>
              <a:rPr lang="pl-PL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Poland, </a:t>
            </a:r>
          </a:p>
          <a:p>
            <a:pPr marL="742950" indent="-742950" algn="r">
              <a:spcAft>
                <a:spcPts val="1000"/>
              </a:spcAft>
              <a:buAutoNum type="arabicParenBoth"/>
            </a:pPr>
            <a:r>
              <a:rPr lang="pl-PL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Material Science, Research and Development Laboratory </a:t>
            </a:r>
            <a:br>
              <a:rPr lang="pl-PL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Aerospace Materials,</a:t>
            </a:r>
            <a:r>
              <a:rPr lang="pl-PL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Rzeszow University of Technology, </a:t>
            </a:r>
            <a:r>
              <a:rPr lang="pl-PL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Rzeszów, Poland </a:t>
            </a:r>
          </a:p>
          <a:p>
            <a:pPr marL="742950" indent="-742950" algn="r">
              <a:spcAft>
                <a:spcPts val="1000"/>
              </a:spcAft>
              <a:buAutoNum type="arabicParenBoth"/>
            </a:pPr>
            <a:r>
              <a:rPr lang="pl-PL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DECHEMA-</a:t>
            </a:r>
            <a:r>
              <a:rPr lang="en-GB" sz="36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Forschungsinstitut</a:t>
            </a:r>
            <a:r>
              <a:rPr lang="en-GB" sz="3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Frankfurt am Main, Germany</a:t>
            </a:r>
            <a:endParaRPr lang="pl-PL" sz="48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eaLnBrk="1" hangingPunct="1">
              <a:buClrTx/>
              <a:buFontTx/>
              <a:buNone/>
            </a:pPr>
            <a:br>
              <a:rPr lang="en-US" altLang="pl-PL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en-US" altLang="pl-PL" sz="3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64C1A52-9551-8ABD-28A2-CB6F7763D587}"/>
              </a:ext>
            </a:extLst>
          </p:cNvPr>
          <p:cNvSpPr/>
          <p:nvPr/>
        </p:nvSpPr>
        <p:spPr bwMode="auto">
          <a:xfrm>
            <a:off x="1" y="2465609"/>
            <a:ext cx="30240000" cy="2413178"/>
          </a:xfrm>
          <a:prstGeom prst="rect">
            <a:avLst/>
          </a:prstGeom>
          <a:solidFill>
            <a:srgbClr val="FFCF00"/>
          </a:solidFill>
          <a:ln w="9525" cap="flat" cmpd="sng" algn="ctr">
            <a:solidFill>
              <a:srgbClr val="FFC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831" tIns="43416" rIns="86831" bIns="43416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61709B6D-7B7C-5EA1-6E71-B0190F910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7539" y="2480158"/>
            <a:ext cx="20218959" cy="18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3924" tIns="51962" rIns="103924" bIns="5196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9pPr>
          </a:lstStyle>
          <a:p>
            <a:pPr algn="ctr">
              <a:buClrTx/>
              <a:buFontTx/>
              <a:buNone/>
            </a:pPr>
            <a:endParaRPr lang="en-GB" altLang="pl-PL" sz="2200" baseline="30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4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G. Ryczek</a:t>
            </a:r>
            <a:r>
              <a:rPr lang="pl-PL" sz="4400" b="1" baseline="300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1*</a:t>
            </a:r>
            <a:r>
              <a:rPr lang="pl-PL" sz="4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Bik</a:t>
            </a:r>
            <a:r>
              <a:rPr lang="pl-PL" sz="4400" b="1" baseline="300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4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Sitarz</a:t>
            </a:r>
            <a:r>
              <a:rPr lang="pl-PL" sz="4400" b="1" baseline="300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4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Nowotnik</a:t>
            </a:r>
            <a:r>
              <a:rPr lang="pl-PL" sz="4400" b="1" baseline="300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4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 Maciaszek</a:t>
            </a:r>
            <a:r>
              <a:rPr lang="pl-PL" sz="4400" b="1" baseline="300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4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 Cioch</a:t>
            </a:r>
            <a:r>
              <a:rPr lang="pl-PL" sz="4400" b="1" baseline="300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4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pl-PL" sz="4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Nabel</a:t>
            </a:r>
            <a:r>
              <a:rPr lang="pl-PL" sz="4400" b="1" baseline="300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4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Schlereth</a:t>
            </a:r>
            <a:r>
              <a:rPr lang="pl-PL" sz="4400" b="1" baseline="300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pl-PL" sz="4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White</a:t>
            </a:r>
            <a:r>
              <a:rPr lang="pl-PL" sz="4400" b="1" baseline="300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pl-PL" sz="4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Galetz</a:t>
            </a:r>
            <a:r>
              <a:rPr lang="pl-PL" sz="4400" b="1" baseline="300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pl-PL" sz="54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152F78F-1524-67A7-1CEF-029A067AA9A0}"/>
              </a:ext>
            </a:extLst>
          </p:cNvPr>
          <p:cNvSpPr/>
          <p:nvPr/>
        </p:nvSpPr>
        <p:spPr bwMode="auto">
          <a:xfrm>
            <a:off x="1" y="0"/>
            <a:ext cx="30240000" cy="2546780"/>
          </a:xfrm>
          <a:prstGeom prst="rect">
            <a:avLst/>
          </a:prstGeom>
          <a:solidFill>
            <a:srgbClr val="1E1E1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831" tIns="43416" rIns="86831" bIns="43416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BC0734D5-EA3D-11C3-D82C-DE8C4C50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13" y="77334"/>
            <a:ext cx="29499217" cy="232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3924" tIns="51962" rIns="103924" bIns="5196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pl-PL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Thermal Barrier Coatings with Polymer Derived Ceramic Bond Coats for </a:t>
            </a:r>
            <a:r>
              <a:rPr lang="en-US" altLang="pl-PL" sz="7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TiAl</a:t>
            </a:r>
            <a:r>
              <a:rPr lang="en-US" altLang="pl-PL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alloys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748FE07-C53E-9C03-F06D-2FE96D86A6C5}"/>
              </a:ext>
            </a:extLst>
          </p:cNvPr>
          <p:cNvSpPr/>
          <p:nvPr/>
        </p:nvSpPr>
        <p:spPr>
          <a:xfrm>
            <a:off x="15637608" y="4266375"/>
            <a:ext cx="9472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ClrTx/>
              <a:buFontTx/>
              <a:buNone/>
            </a:pPr>
            <a:r>
              <a:rPr lang="pl-PL" altLang="pl-P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(* </a:t>
            </a:r>
            <a:r>
              <a:rPr lang="pl-PL" altLang="pl-P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Presenting</a:t>
            </a:r>
            <a:r>
              <a:rPr lang="pl-PL" altLang="pl-P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pl-PL" altLang="pl-P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author</a:t>
            </a:r>
            <a:r>
              <a:rPr lang="pl-PL" altLang="pl-P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- gabriela.ryczek@aerosilesia.eu)</a:t>
            </a:r>
          </a:p>
        </p:txBody>
      </p:sp>
      <p:pic>
        <p:nvPicPr>
          <p:cNvPr id="54" name="Google Shape;5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40309446"/>
            <a:ext cx="30240000" cy="217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3209" y="2691491"/>
            <a:ext cx="10354499" cy="204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B251407-48F5-3B95-A28C-DF92DC2F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" y="4786932"/>
            <a:ext cx="1841012" cy="2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50EB7A3-A730-4268-CD59-31BD0A0389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2415" y="6744435"/>
            <a:ext cx="4907062" cy="1864454"/>
          </a:xfrm>
          <a:prstGeom prst="rect">
            <a:avLst/>
          </a:prstGeom>
        </p:spPr>
      </p:pic>
      <p:pic>
        <p:nvPicPr>
          <p:cNvPr id="11" name="Google Shape;341;p1">
            <a:extLst>
              <a:ext uri="{FF2B5EF4-FFF2-40B4-BE49-F238E27FC236}">
                <a16:creationId xmlns:a16="http://schemas.microsoft.com/office/drawing/2014/main" id="{C13CA7BC-1D55-501F-FA12-A977359B0D9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49982" y="6917710"/>
            <a:ext cx="3027520" cy="143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34;p1">
            <a:extLst>
              <a:ext uri="{FF2B5EF4-FFF2-40B4-BE49-F238E27FC236}">
                <a16:creationId xmlns:a16="http://schemas.microsoft.com/office/drawing/2014/main" id="{908D7842-3EF6-142A-1BC6-94D7E1A0A3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925920" y="5155815"/>
            <a:ext cx="8168647" cy="152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35;p1">
            <a:extLst>
              <a:ext uri="{FF2B5EF4-FFF2-40B4-BE49-F238E27FC236}">
                <a16:creationId xmlns:a16="http://schemas.microsoft.com/office/drawing/2014/main" id="{33CF0B90-45DB-8E20-6985-C53B0E07191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3922075" y="5146297"/>
            <a:ext cx="3554064" cy="165419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Elipsa 60">
            <a:extLst>
              <a:ext uri="{FF2B5EF4-FFF2-40B4-BE49-F238E27FC236}">
                <a16:creationId xmlns:a16="http://schemas.microsoft.com/office/drawing/2014/main" id="{143AFDB0-A7A6-D500-FC28-FD9D9799D8B4}"/>
              </a:ext>
            </a:extLst>
          </p:cNvPr>
          <p:cNvSpPr>
            <a:spLocks noChangeAspect="1"/>
          </p:cNvSpPr>
          <p:nvPr/>
        </p:nvSpPr>
        <p:spPr bwMode="auto">
          <a:xfrm>
            <a:off x="21774483" y="31945289"/>
            <a:ext cx="8201322" cy="8254128"/>
          </a:xfrm>
          <a:prstGeom prst="ellipse">
            <a:avLst/>
          </a:prstGeom>
          <a:solidFill>
            <a:srgbClr val="FFCF00"/>
          </a:solidFill>
          <a:ln w="9525" cap="flat" cmpd="sng" algn="ctr">
            <a:solidFill>
              <a:srgbClr val="FFC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86831" tIns="43416" rIns="86831" bIns="43416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Elipsa 44">
            <a:extLst>
              <a:ext uri="{FF2B5EF4-FFF2-40B4-BE49-F238E27FC236}">
                <a16:creationId xmlns:a16="http://schemas.microsoft.com/office/drawing/2014/main" id="{DE1819A3-04CE-BBA7-9783-6C55125C50E9}"/>
              </a:ext>
            </a:extLst>
          </p:cNvPr>
          <p:cNvSpPr/>
          <p:nvPr/>
        </p:nvSpPr>
        <p:spPr bwMode="auto">
          <a:xfrm>
            <a:off x="190424" y="8774323"/>
            <a:ext cx="6801970" cy="6800400"/>
          </a:xfrm>
          <a:prstGeom prst="ellipse">
            <a:avLst/>
          </a:prstGeom>
          <a:solidFill>
            <a:srgbClr val="004395"/>
          </a:solidFill>
          <a:ln w="9525" cap="flat" cmpd="sng" algn="ctr">
            <a:solidFill>
              <a:srgbClr val="004395"/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86831" tIns="43416" rIns="86831" bIns="43416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0E77A2F-9F21-1BDB-C93D-934F915294E8}"/>
              </a:ext>
            </a:extLst>
          </p:cNvPr>
          <p:cNvSpPr txBox="1"/>
          <p:nvPr/>
        </p:nvSpPr>
        <p:spPr>
          <a:xfrm>
            <a:off x="2143099" y="9143024"/>
            <a:ext cx="3385323" cy="1134120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r>
              <a:rPr lang="pl-PL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OBJECTIVES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750B331-9AA4-1150-4BA0-9FDEF351C7E4}"/>
              </a:ext>
            </a:extLst>
          </p:cNvPr>
          <p:cNvSpPr txBox="1"/>
          <p:nvPr/>
        </p:nvSpPr>
        <p:spPr>
          <a:xfrm>
            <a:off x="24028148" y="32354297"/>
            <a:ext cx="3693991" cy="641678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/>
            <a:r>
              <a:rPr lang="pl-PL" sz="3600" b="1" dirty="0">
                <a:latin typeface="Century Gothic" panose="020B0502020202020204" pitchFamily="34" charset="0"/>
              </a:rPr>
              <a:t>CONCLUSIONS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081E17D-6041-1D23-102F-84E088E07A7C}"/>
              </a:ext>
            </a:extLst>
          </p:cNvPr>
          <p:cNvSpPr txBox="1"/>
          <p:nvPr/>
        </p:nvSpPr>
        <p:spPr>
          <a:xfrm>
            <a:off x="807839" y="9666862"/>
            <a:ext cx="5539231" cy="5350659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   </a:t>
            </a:r>
          </a:p>
          <a:p>
            <a:pPr algn="ctr">
              <a:spcAft>
                <a:spcPts val="1800"/>
              </a:spcAft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•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 investigate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structure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microstructure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adhesion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and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oxidation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resistance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of first-ever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Thermal Barrier Coatings with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Polymer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Derived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Ceramic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b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ond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oats for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TiAl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alloys </a:t>
            </a:r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1800"/>
              </a:spcAft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•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Optimisation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of EB-PVD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processing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parameters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for a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new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coating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system</a:t>
            </a:r>
          </a:p>
          <a:p>
            <a:pPr algn="ctr">
              <a:spcAft>
                <a:spcPts val="1800"/>
              </a:spcAft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•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Application of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Raman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imaging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as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efficient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tool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for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evaluating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Thermal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Barrier</a:t>
            </a: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Coatings</a:t>
            </a:r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Google Shape;338;p1">
            <a:extLst>
              <a:ext uri="{FF2B5EF4-FFF2-40B4-BE49-F238E27FC236}">
                <a16:creationId xmlns:a16="http://schemas.microsoft.com/office/drawing/2014/main" id="{AB204A19-DA5C-4EC0-66A4-76A2D22D6286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746998" y="36883763"/>
            <a:ext cx="4408784" cy="101101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6A1D603C-CD0F-65C7-EDA8-F4500C1A6CA9}"/>
              </a:ext>
            </a:extLst>
          </p:cNvPr>
          <p:cNvSpPr txBox="1"/>
          <p:nvPr/>
        </p:nvSpPr>
        <p:spPr>
          <a:xfrm>
            <a:off x="190424" y="23272965"/>
            <a:ext cx="7520568" cy="6104712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defTabSz="42662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6" charset="0"/>
              <a:buNone/>
            </a:pPr>
            <a:r>
              <a:rPr lang="pl-PL" altLang="pl-PL" sz="4400" b="1" kern="1200" dirty="0">
                <a:solidFill>
                  <a:srgbClr val="00693C"/>
                </a:solidFill>
                <a:latin typeface="Century Gothic" panose="020B0502020202020204" pitchFamily="34" charset="0"/>
                <a:cs typeface="Lucida Sans Unicode"/>
              </a:rPr>
              <a:t>Materials &amp; </a:t>
            </a:r>
          </a:p>
          <a:p>
            <a:pPr defTabSz="42662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Times New Roman" pitchFamily="16" charset="0"/>
              <a:buNone/>
            </a:pPr>
            <a:r>
              <a:rPr lang="pl-PL" altLang="pl-PL" sz="4400" b="1" kern="1200" dirty="0" err="1">
                <a:solidFill>
                  <a:srgbClr val="00693C"/>
                </a:solidFill>
                <a:latin typeface="Century Gothic" panose="020B0502020202020204" pitchFamily="34" charset="0"/>
                <a:cs typeface="Lucida Sans Unicode"/>
              </a:rPr>
              <a:t>Methods</a:t>
            </a:r>
            <a:endParaRPr lang="pl-PL" sz="2300" kern="1200" dirty="0">
              <a:latin typeface="Times New Roman" pitchFamily="16" charset="0"/>
              <a:cs typeface="Lucida Sans Unicode"/>
            </a:endParaRPr>
          </a:p>
          <a:p>
            <a:pPr marL="0" marR="0" lvl="0" indent="0" algn="l" defTabSz="4266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SCANNING ELECTRON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MICROSCOPY (SEM) –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</a:b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Phenom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 XL (10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kV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Lucida Sans Unicode"/>
            </a:endParaRPr>
          </a:p>
          <a:p>
            <a:pPr defTabSz="42662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•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ELECTRON DISPERSIVE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SPECTROSCOPY (EDS) –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</a:b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Phenom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 XL</a:t>
            </a:r>
            <a:r>
              <a:rPr lang="pl-PL" sz="2400" kern="1200" dirty="0">
                <a:latin typeface="Century Gothic" panose="020B0502020202020204" pitchFamily="34" charset="0"/>
                <a:cs typeface="Lucida Sans Unicode"/>
              </a:rPr>
              <a:t> (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Phenom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Prosuite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  <a:t>)</a:t>
            </a:r>
          </a:p>
          <a:p>
            <a:pPr defTabSz="42662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pl-PL" sz="2400" kern="1200" dirty="0">
                <a:latin typeface="Century Gothic" panose="020B0502020202020204" pitchFamily="34" charset="0"/>
                <a:cs typeface="Lucida Sans Unicode"/>
              </a:rPr>
              <a:t>(15 </a:t>
            </a:r>
            <a:r>
              <a:rPr lang="pl-PL" sz="2400" kern="1200" dirty="0" err="1">
                <a:latin typeface="Century Gothic" panose="020B0502020202020204" pitchFamily="34" charset="0"/>
                <a:cs typeface="Lucida Sans Unicode"/>
              </a:rPr>
              <a:t>kV</a:t>
            </a:r>
            <a:r>
              <a:rPr lang="pl-PL" sz="2400" kern="1200" dirty="0">
                <a:latin typeface="Century Gothic" panose="020B0502020202020204" pitchFamily="34" charset="0"/>
                <a:cs typeface="Lucida Sans Unicode"/>
              </a:rPr>
              <a:t>)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Lucida Sans Unicode"/>
              </a:rPr>
            </a:br>
            <a:r>
              <a:rPr lang="en-US" sz="2700" kern="1200" dirty="0">
                <a:latin typeface="Century Gothic" panose="020B0502020202020204" pitchFamily="34" charset="0"/>
                <a:cs typeface="Lucida Sans Unicode"/>
              </a:rPr>
              <a:t>•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RAMAN SPECTROSCOPY </a:t>
            </a:r>
            <a:r>
              <a:rPr lang="en-US" sz="2300" kern="1200" dirty="0">
                <a:latin typeface="Century Gothic" panose="020B0502020202020204" pitchFamily="34" charset="0"/>
                <a:cs typeface="Lucida Sans Unicode"/>
              </a:rPr>
              <a:t>– 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</a:t>
            </a:r>
            <a:br>
              <a:rPr lang="pl-PL" sz="2300" kern="1200" dirty="0">
                <a:latin typeface="Century Gothic" panose="020B0502020202020204" pitchFamily="34" charset="0"/>
                <a:cs typeface="Lucida Sans Unicode"/>
              </a:rPr>
            </a:b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WITec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alpha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300M+ (488/633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nm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</a:t>
            </a:r>
          </a:p>
          <a:p>
            <a:pPr defTabSz="42662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Lasers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, 600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gratings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)</a:t>
            </a:r>
            <a:br>
              <a:rPr lang="pl-PL" sz="2300" kern="1200" dirty="0">
                <a:latin typeface="Century Gothic" panose="020B0502020202020204" pitchFamily="34" charset="0"/>
                <a:cs typeface="Lucida Sans Unicode"/>
              </a:rPr>
            </a:br>
            <a:r>
              <a:rPr lang="en-US" sz="2700" kern="1200" dirty="0">
                <a:latin typeface="Century Gothic" panose="020B0502020202020204" pitchFamily="34" charset="0"/>
                <a:cs typeface="Lucida Sans Unicode"/>
              </a:rPr>
              <a:t>•</a:t>
            </a:r>
            <a:r>
              <a:rPr lang="pl-PL" sz="2700" kern="120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ADHESION (NANOINTENDATION)</a:t>
            </a:r>
          </a:p>
          <a:p>
            <a:pPr marL="0" marR="0" lvl="0" indent="0" algn="l" defTabSz="4266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STUDIES - CSM-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Revetester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(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up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to 200 N)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636E8767-CCBB-9EF4-5478-63CE9DAEFF39}"/>
              </a:ext>
            </a:extLst>
          </p:cNvPr>
          <p:cNvSpPr txBox="1"/>
          <p:nvPr/>
        </p:nvSpPr>
        <p:spPr>
          <a:xfrm>
            <a:off x="19437906" y="9269694"/>
            <a:ext cx="7138851" cy="857121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5000" b="1" dirty="0" err="1">
                <a:solidFill>
                  <a:srgbClr val="004395"/>
                </a:solidFill>
                <a:latin typeface="Century Gothic" panose="020B0502020202020204" pitchFamily="34" charset="0"/>
              </a:rPr>
              <a:t>Results</a:t>
            </a:r>
            <a:endParaRPr lang="pl-PL" sz="5000" b="1" dirty="0">
              <a:solidFill>
                <a:srgbClr val="00439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D6D50E6-9905-FA62-F136-09577D394491}"/>
              </a:ext>
            </a:extLst>
          </p:cNvPr>
          <p:cNvSpPr txBox="1"/>
          <p:nvPr/>
        </p:nvSpPr>
        <p:spPr>
          <a:xfrm>
            <a:off x="21355567" y="33208908"/>
            <a:ext cx="8778089" cy="7720539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applied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approach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resulted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in the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successful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formation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of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Thermal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Barrier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Coatings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with first-ever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bond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coat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based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on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Polymer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Derived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Ceramics</a:t>
            </a:r>
            <a:endParaRPr lang="pl-PL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lvl="0" indent="-342900" algn="ctr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application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of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hollow-cathode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system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provided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an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unique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chance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to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significanlty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lower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the EB-PVD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processing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temperature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(ca. 200°C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comparing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to standard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procedures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)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thanks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to the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higher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plasma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current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Because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of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this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both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alloy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bond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coat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were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not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exposed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to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too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high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temperatures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during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TBC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formation</a:t>
            </a:r>
            <a:endParaRPr lang="pl-PL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lvl="0" indent="-342900" algn="ctr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Both cross-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sectional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analysis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adhesion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studies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revealed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that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produced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TBCs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have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good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adhesion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but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significanlty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lower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than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conventional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YSZ/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MCrAlY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systems</a:t>
            </a:r>
            <a:endParaRPr lang="pl-PL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>
              <a:buClr>
                <a:schemeClr val="bg1"/>
              </a:buClr>
              <a:buSzPct val="110000"/>
            </a:pPr>
            <a:endParaRPr lang="pl-PL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lvl="0" indent="-342900" algn="ctr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Structural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microstructural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studies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revealed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that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with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increasing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processing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temperature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of EB-PVD (900 and 950 °C),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both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alloy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bond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coat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were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starting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to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degrade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(non-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continous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alumina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was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formed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and PDC-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SiAlOC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bond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coat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was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decomposed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to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elemental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Si – the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lowest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temperature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(850 °C)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resulted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in the most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optimal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microstructure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) </a:t>
            </a:r>
          </a:p>
          <a:p>
            <a:pPr marL="342900" lvl="0" indent="-342900" algn="ctr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lvl="0" indent="-342900" algn="ctr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Oxidation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studies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and post-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mortem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characterization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revelead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that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current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approach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not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satisfactory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as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all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tested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samples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were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severely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degraded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after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800 h of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oxidation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at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900 °C.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future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works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EB-PVD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processing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temperature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will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be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even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lowered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to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provide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more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resistant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coatings</a:t>
            </a:r>
            <a: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br>
              <a:rPr lang="pl-PL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endParaRPr lang="pl-PL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>
              <a:buClr>
                <a:schemeClr val="bg1"/>
              </a:buClr>
              <a:buSzPct val="110000"/>
            </a:pPr>
            <a:endParaRPr lang="pl-PL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lvl="0" indent="-342900" algn="ctr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lvl="0" indent="-342900" algn="ctr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lvl="0" indent="-342900" algn="ctr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Google Shape;1185;g35cd268bba0_1_500">
            <a:extLst>
              <a:ext uri="{FF2B5EF4-FFF2-40B4-BE49-F238E27FC236}">
                <a16:creationId xmlns:a16="http://schemas.microsoft.com/office/drawing/2014/main" id="{0EA314D1-9C92-23EA-C9F7-645FCBA235D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5">
            <a:alphaModFix/>
          </a:blip>
          <a:srcRect l="27739" t="11919" r="25933" b="35918"/>
          <a:stretch/>
        </p:blipFill>
        <p:spPr>
          <a:xfrm>
            <a:off x="16964036" y="10831234"/>
            <a:ext cx="2179429" cy="327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186;g35cd268bba0_1_500">
            <a:extLst>
              <a:ext uri="{FF2B5EF4-FFF2-40B4-BE49-F238E27FC236}">
                <a16:creationId xmlns:a16="http://schemas.microsoft.com/office/drawing/2014/main" id="{22D0A915-7FDB-2DB3-A416-A78F0724AF9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6">
            <a:alphaModFix/>
          </a:blip>
          <a:srcRect l="1960" t="7325" r="13849" b="17621"/>
          <a:stretch/>
        </p:blipFill>
        <p:spPr>
          <a:xfrm rot="5400000">
            <a:off x="18692966" y="11373482"/>
            <a:ext cx="3272158" cy="218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Obraz 42" descr="Obraz zawierający tekst, czarne i białe, zrzut ekranu, wzór&#10;&#10;Opis wygenerowany automatycznie">
            <a:extLst>
              <a:ext uri="{FF2B5EF4-FFF2-40B4-BE49-F238E27FC236}">
                <a16:creationId xmlns:a16="http://schemas.microsoft.com/office/drawing/2014/main" id="{7337175F-CB7A-93B6-F3D0-ED041756B4D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23108" y="10428036"/>
            <a:ext cx="8146839" cy="7470313"/>
          </a:xfrm>
          <a:prstGeom prst="rect">
            <a:avLst/>
          </a:prstGeom>
        </p:spPr>
      </p:pic>
      <p:pic>
        <p:nvPicPr>
          <p:cNvPr id="45" name="Obraz 44" descr="Obraz zawierający tekst, zrzut ekranu, diagram, numer&#10;&#10;Opis wygenerowany automatycznie">
            <a:extLst>
              <a:ext uri="{FF2B5EF4-FFF2-40B4-BE49-F238E27FC236}">
                <a16:creationId xmlns:a16="http://schemas.microsoft.com/office/drawing/2014/main" id="{3998EFD4-926F-A099-7F56-C86A9F12E29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3508"/>
          <a:stretch/>
        </p:blipFill>
        <p:spPr>
          <a:xfrm>
            <a:off x="3688282" y="15904082"/>
            <a:ext cx="8139223" cy="7500252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C1DAF835-CF6D-94A3-F41E-DE1F64E72FC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7797" r="9545"/>
          <a:stretch/>
        </p:blipFill>
        <p:spPr>
          <a:xfrm>
            <a:off x="14232553" y="30756017"/>
            <a:ext cx="6951584" cy="6451797"/>
          </a:xfrm>
          <a:prstGeom prst="rect">
            <a:avLst/>
          </a:prstGeom>
        </p:spPr>
      </p:pic>
      <p:pic>
        <p:nvPicPr>
          <p:cNvPr id="53" name="Obraz 52" descr="Obraz zawierający tekst, zrzut ekranu, diagram, mapa&#10;&#10;Opis wygenerowany automatycznie">
            <a:extLst>
              <a:ext uri="{FF2B5EF4-FFF2-40B4-BE49-F238E27FC236}">
                <a16:creationId xmlns:a16="http://schemas.microsoft.com/office/drawing/2014/main" id="{D1850302-CE7B-4BE4-2A54-0E436EF8CAB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53845" y="24899154"/>
            <a:ext cx="10283017" cy="6044295"/>
          </a:xfrm>
          <a:prstGeom prst="rect">
            <a:avLst/>
          </a:prstGeom>
        </p:spPr>
      </p:pic>
      <p:sp>
        <p:nvSpPr>
          <p:cNvPr id="58" name="pole tekstowe 57">
            <a:extLst>
              <a:ext uri="{FF2B5EF4-FFF2-40B4-BE49-F238E27FC236}">
                <a16:creationId xmlns:a16="http://schemas.microsoft.com/office/drawing/2014/main" id="{74380098-9D1E-4B4A-C6D1-BB711A82DF1C}"/>
              </a:ext>
            </a:extLst>
          </p:cNvPr>
          <p:cNvSpPr txBox="1"/>
          <p:nvPr/>
        </p:nvSpPr>
        <p:spPr>
          <a:xfrm>
            <a:off x="16826284" y="14231056"/>
            <a:ext cx="4596594" cy="1318786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95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Fig. 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 Holder with attached model samples: after coating with PDCs, (left), after the EB-PVD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proces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s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at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en-US" sz="2000" dirty="0">
                <a:latin typeface="Century Gothic" panose="020B0502020202020204" pitchFamily="34" charset="0"/>
                <a:ea typeface="Calibri"/>
                <a:cs typeface="Times New Roman"/>
              </a:rPr>
              <a:t>850°C 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(right).</a:t>
            </a:r>
            <a:endParaRPr lang="pl-PL" sz="1800" dirty="0">
              <a:solidFill>
                <a:srgbClr val="4F81BD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CCD6A53E-7D85-2753-A442-E0AE6BB21B97}"/>
              </a:ext>
            </a:extLst>
          </p:cNvPr>
          <p:cNvSpPr txBox="1"/>
          <p:nvPr/>
        </p:nvSpPr>
        <p:spPr>
          <a:xfrm>
            <a:off x="13569920" y="23552883"/>
            <a:ext cx="6512727" cy="703233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95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Fig. 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Raman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imaging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of PDC-TBC coatings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after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EB-PVD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process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67598CC6-2AE0-6F7B-95DF-70F40AE9B80F}"/>
              </a:ext>
            </a:extLst>
          </p:cNvPr>
          <p:cNvSpPr txBox="1"/>
          <p:nvPr/>
        </p:nvSpPr>
        <p:spPr>
          <a:xfrm>
            <a:off x="22701788" y="17957610"/>
            <a:ext cx="6512727" cy="703233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95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Fig. 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 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Surface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microstructure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of PDC-TBC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coatings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after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EB-PVD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process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with EDS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analysis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  <a:endParaRPr lang="pl-PL" sz="1800" dirty="0">
              <a:solidFill>
                <a:srgbClr val="4F81BD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3B08EBF2-46FF-40E9-B390-5E94E11E1CBC}"/>
              </a:ext>
            </a:extLst>
          </p:cNvPr>
          <p:cNvSpPr txBox="1"/>
          <p:nvPr/>
        </p:nvSpPr>
        <p:spPr>
          <a:xfrm>
            <a:off x="4019202" y="23567035"/>
            <a:ext cx="7484799" cy="703233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95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Fig. 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 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Cross-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sectional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microstructure of PDC-TBC coatings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after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EB-PVD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process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with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layers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’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thickness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estimation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B854DB4C-5462-0577-DE77-C2583CC9C6AC}"/>
              </a:ext>
            </a:extLst>
          </p:cNvPr>
          <p:cNvSpPr txBox="1"/>
          <p:nvPr/>
        </p:nvSpPr>
        <p:spPr>
          <a:xfrm>
            <a:off x="10558186" y="32454917"/>
            <a:ext cx="3599513" cy="1318786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r">
              <a:spcAft>
                <a:spcPts val="95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Fig. 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7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 Oxidation kinetics of uncoated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, PDC-, and PDC-TBC-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coated 48-2-2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TiAl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alloy in 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lab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air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at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900°C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  <a:endParaRPr lang="pl-PL" sz="1800" dirty="0">
              <a:solidFill>
                <a:srgbClr val="4F81BD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A40C7F49-0552-8E89-02D4-19E4D7BECADB}"/>
              </a:ext>
            </a:extLst>
          </p:cNvPr>
          <p:cNvSpPr txBox="1"/>
          <p:nvPr/>
        </p:nvSpPr>
        <p:spPr>
          <a:xfrm>
            <a:off x="21756201" y="23314587"/>
            <a:ext cx="8231387" cy="703233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950"/>
              </a:spcAft>
            </a:pP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Fig. 6.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Adhesion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of PDC-TBC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coatings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after EB-PVD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proces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s (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optical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images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after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nanointendatio</a:t>
            </a:r>
            <a:r>
              <a:rPr lang="pl-PL" sz="2000" dirty="0" err="1">
                <a:latin typeface="Century Gothic" panose="020B0502020202020204" pitchFamily="34" charset="0"/>
                <a:ea typeface="Calibri"/>
                <a:cs typeface="Times New Roman"/>
              </a:rPr>
              <a:t>n</a:t>
            </a:r>
            <a:r>
              <a:rPr lang="pl-PL" sz="2000" dirty="0"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  <a:ea typeface="Calibri"/>
                <a:cs typeface="Times New Roman"/>
              </a:rPr>
              <a:t>studies</a:t>
            </a:r>
            <a:r>
              <a:rPr lang="pl-PL" sz="2000" dirty="0">
                <a:latin typeface="Century Gothic" panose="020B0502020202020204" pitchFamily="34" charset="0"/>
                <a:ea typeface="Calibri"/>
                <a:cs typeface="Times New Roman"/>
              </a:rPr>
              <a:t>)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endParaRPr lang="pl-PL" sz="1800" dirty="0">
              <a:solidFill>
                <a:srgbClr val="4F81BD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7E2B3516-F4C9-427F-F037-B605DF49A5BE}"/>
              </a:ext>
            </a:extLst>
          </p:cNvPr>
          <p:cNvSpPr txBox="1"/>
          <p:nvPr/>
        </p:nvSpPr>
        <p:spPr>
          <a:xfrm>
            <a:off x="5176404" y="25675233"/>
            <a:ext cx="2903748" cy="1626563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r">
              <a:spcAft>
                <a:spcPts val="95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Fig. 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8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Raman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imaging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of PDC-TBC coating</a:t>
            </a:r>
            <a:r>
              <a:rPr lang="pl-PL" sz="2000" dirty="0"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  <a:ea typeface="Calibri"/>
                <a:cs typeface="Times New Roman"/>
              </a:rPr>
              <a:t>produced</a:t>
            </a:r>
            <a:r>
              <a:rPr lang="pl-PL" sz="2000" dirty="0"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  <a:ea typeface="Calibri"/>
                <a:cs typeface="Times New Roman"/>
              </a:rPr>
              <a:t>at</a:t>
            </a:r>
            <a:r>
              <a:rPr lang="pl-PL" sz="2000" dirty="0">
                <a:latin typeface="Century Gothic" panose="020B0502020202020204" pitchFamily="34" charset="0"/>
                <a:ea typeface="Calibri"/>
                <a:cs typeface="Times New Roman"/>
              </a:rPr>
              <a:t> 850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°C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after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oxidation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studies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at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900°C.</a:t>
            </a: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1DA02A36-51F1-1149-8BB7-B27F48B0A592}"/>
              </a:ext>
            </a:extLst>
          </p:cNvPr>
          <p:cNvSpPr txBox="1"/>
          <p:nvPr/>
        </p:nvSpPr>
        <p:spPr>
          <a:xfrm>
            <a:off x="20139463" y="29465890"/>
            <a:ext cx="9635967" cy="703233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95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Fig. 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9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 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Cross-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sectional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microstructure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(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optical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images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)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of PDC-TBC coatings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after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oxidation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studies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at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900°C.</a:t>
            </a:r>
            <a:endParaRPr lang="pl-PL" sz="1800" dirty="0">
              <a:solidFill>
                <a:srgbClr val="4F81BD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00ED1028-93C6-67B8-333C-20E1ADB928F3}"/>
              </a:ext>
            </a:extLst>
          </p:cNvPr>
          <p:cNvSpPr txBox="1"/>
          <p:nvPr/>
        </p:nvSpPr>
        <p:spPr>
          <a:xfrm>
            <a:off x="7477953" y="9230218"/>
            <a:ext cx="3882708" cy="6627932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defTabSz="42662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Times New Roman" pitchFamily="16" charset="0"/>
              <a:buNone/>
            </a:pPr>
            <a:endParaRPr lang="pl-PL" altLang="pl-PL" sz="4400" b="1" kern="1200" dirty="0">
              <a:solidFill>
                <a:srgbClr val="004395"/>
              </a:solidFill>
              <a:latin typeface="Century Gothic" panose="020B0502020202020204" pitchFamily="34" charset="0"/>
              <a:cs typeface="Lucida Sans Unicode"/>
            </a:endParaRPr>
          </a:p>
          <a:p>
            <a:pPr marL="457200" indent="-457200" defTabSz="42662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Font typeface="Arial"/>
              <a:buAutoNum type="arabicParenR"/>
            </a:pP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Replacement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of </a:t>
            </a:r>
            <a:br>
              <a:rPr lang="pl-PL" sz="2300" kern="1200" dirty="0">
                <a:latin typeface="Century Gothic" panose="020B0502020202020204" pitchFamily="34" charset="0"/>
                <a:cs typeface="Lucida Sans Unicode"/>
              </a:rPr>
            </a:b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Ni-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based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alloys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with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TiAl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alloys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</a:t>
            </a:r>
          </a:p>
          <a:p>
            <a:pPr marL="457200" indent="-457200" defTabSz="42662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AutoNum type="arabicParenR"/>
            </a:pP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Solving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the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problems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with </a:t>
            </a:r>
            <a:r>
              <a:rPr lang="en-US" sz="2300" kern="1200" dirty="0">
                <a:latin typeface="Century Gothic" panose="020B0502020202020204" pitchFamily="34" charset="0"/>
                <a:cs typeface="Lucida Sans Unicode"/>
              </a:rPr>
              <a:t>conventional bond coats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en-US" sz="2300" kern="1200" dirty="0">
                <a:latin typeface="Century Gothic" panose="020B0502020202020204" pitchFamily="34" charset="0"/>
                <a:cs typeface="Lucida Sans Unicode"/>
              </a:rPr>
              <a:t>on </a:t>
            </a:r>
            <a:br>
              <a:rPr lang="pl-PL" sz="2300" kern="1200" dirty="0">
                <a:latin typeface="Century Gothic" panose="020B0502020202020204" pitchFamily="34" charset="0"/>
                <a:cs typeface="Lucida Sans Unicode"/>
              </a:rPr>
            </a:br>
            <a:r>
              <a:rPr lang="el-GR" sz="2300" kern="1200" dirty="0">
                <a:latin typeface="Century Gothic" panose="020B0502020202020204" pitchFamily="34" charset="0"/>
                <a:cs typeface="Lucida Sans Unicode"/>
              </a:rPr>
              <a:t>γ</a:t>
            </a:r>
            <a:r>
              <a:rPr lang="en-US" sz="2300" kern="1200" dirty="0">
                <a:latin typeface="Century Gothic" panose="020B0502020202020204" pitchFamily="34" charset="0"/>
                <a:cs typeface="Lucida Sans Unicode"/>
              </a:rPr>
              <a:t>-</a:t>
            </a:r>
            <a:r>
              <a:rPr lang="en-US" sz="2300" kern="1200" dirty="0" err="1">
                <a:latin typeface="Century Gothic" panose="020B0502020202020204" pitchFamily="34" charset="0"/>
                <a:cs typeface="Lucida Sans Unicode"/>
              </a:rPr>
              <a:t>TiAl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(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brittle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phases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,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interdiffusion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,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low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oxidation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resistance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)</a:t>
            </a:r>
          </a:p>
          <a:p>
            <a:pPr marL="457200" indent="-457200" defTabSz="42662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AutoNum type="arabicParenR"/>
            </a:pP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High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potential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of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Polymer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Derived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Ceramics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coatings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on </a:t>
            </a:r>
            <a:r>
              <a:rPr lang="el-GR" sz="2300" kern="1200" dirty="0">
                <a:latin typeface="Century Gothic" panose="020B0502020202020204" pitchFamily="34" charset="0"/>
                <a:cs typeface="Lucida Sans Unicode"/>
              </a:rPr>
              <a:t>γ</a:t>
            </a:r>
            <a:r>
              <a:rPr lang="en-US" sz="2300" kern="1200" dirty="0">
                <a:latin typeface="Century Gothic" panose="020B0502020202020204" pitchFamily="34" charset="0"/>
                <a:cs typeface="Lucida Sans Unicode"/>
              </a:rPr>
              <a:t>-</a:t>
            </a:r>
            <a:r>
              <a:rPr lang="en-US" sz="2300" kern="1200" dirty="0" err="1">
                <a:latin typeface="Century Gothic" panose="020B0502020202020204" pitchFamily="34" charset="0"/>
                <a:cs typeface="Lucida Sans Unicode"/>
              </a:rPr>
              <a:t>TiAl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for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oxidation</a:t>
            </a:r>
            <a:r>
              <a:rPr lang="pl-PL" sz="2300" kern="120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pl-PL" sz="2300" kern="1200" dirty="0" err="1">
                <a:latin typeface="Century Gothic" panose="020B0502020202020204" pitchFamily="34" charset="0"/>
                <a:cs typeface="Lucida Sans Unicode"/>
              </a:rPr>
              <a:t>resistance</a:t>
            </a:r>
            <a:br>
              <a:rPr lang="pl-PL" sz="2300" kern="1200" dirty="0">
                <a:latin typeface="Century Gothic" panose="020B0502020202020204" pitchFamily="34" charset="0"/>
                <a:cs typeface="Lucida Sans Unicode"/>
              </a:rPr>
            </a:br>
            <a:br>
              <a:rPr lang="pl-PL" sz="2400" kern="1200" dirty="0">
                <a:latin typeface="Century Gothic" panose="020B0502020202020204" pitchFamily="34" charset="0"/>
                <a:cs typeface="Lucida Sans Unicode"/>
              </a:rPr>
            </a:br>
            <a:endParaRPr lang="en-US" sz="2000" kern="1200" dirty="0">
              <a:latin typeface="Century Gothic" panose="020B0502020202020204" pitchFamily="34" charset="0"/>
              <a:cs typeface="Lucida Sans Unicode"/>
            </a:endParaRPr>
          </a:p>
        </p:txBody>
      </p:sp>
      <p:pic>
        <p:nvPicPr>
          <p:cNvPr id="71" name="Obraz 70">
            <a:extLst>
              <a:ext uri="{FF2B5EF4-FFF2-40B4-BE49-F238E27FC236}">
                <a16:creationId xmlns:a16="http://schemas.microsoft.com/office/drawing/2014/main" id="{42F8B5F3-07A0-ECE6-B635-82776CA88D5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177338" y="9915972"/>
            <a:ext cx="5198549" cy="4267212"/>
          </a:xfrm>
          <a:prstGeom prst="rect">
            <a:avLst/>
          </a:prstGeom>
        </p:spPr>
      </p:pic>
      <p:cxnSp>
        <p:nvCxnSpPr>
          <p:cNvPr id="75" name="Łącznik prosty 74">
            <a:extLst>
              <a:ext uri="{FF2B5EF4-FFF2-40B4-BE49-F238E27FC236}">
                <a16:creationId xmlns:a16="http://schemas.microsoft.com/office/drawing/2014/main" id="{A272AD52-BC09-C5BC-F318-D1244A16286A}"/>
              </a:ext>
            </a:extLst>
          </p:cNvPr>
          <p:cNvCxnSpPr>
            <a:cxnSpLocks/>
          </p:cNvCxnSpPr>
          <p:nvPr/>
        </p:nvCxnSpPr>
        <p:spPr>
          <a:xfrm>
            <a:off x="7355957" y="15378710"/>
            <a:ext cx="9193973" cy="0"/>
          </a:xfrm>
          <a:prstGeom prst="line">
            <a:avLst/>
          </a:prstGeom>
          <a:noFill/>
          <a:ln w="76200" cap="flat" cmpd="sng" algn="ctr">
            <a:solidFill>
              <a:srgbClr val="004395"/>
            </a:solidFill>
            <a:prstDash val="dash"/>
            <a:miter lim="800000"/>
          </a:ln>
          <a:effectLst/>
        </p:spPr>
      </p:cxnSp>
      <p:cxnSp>
        <p:nvCxnSpPr>
          <p:cNvPr id="76" name="Łącznik prosty 75">
            <a:extLst>
              <a:ext uri="{FF2B5EF4-FFF2-40B4-BE49-F238E27FC236}">
                <a16:creationId xmlns:a16="http://schemas.microsoft.com/office/drawing/2014/main" id="{A65E6EC4-18E2-C782-B3C3-82E96F4F353F}"/>
              </a:ext>
            </a:extLst>
          </p:cNvPr>
          <p:cNvCxnSpPr>
            <a:cxnSpLocks/>
          </p:cNvCxnSpPr>
          <p:nvPr/>
        </p:nvCxnSpPr>
        <p:spPr>
          <a:xfrm flipH="1" flipV="1">
            <a:off x="7332368" y="9044886"/>
            <a:ext cx="24200" cy="6257798"/>
          </a:xfrm>
          <a:prstGeom prst="line">
            <a:avLst/>
          </a:prstGeom>
          <a:noFill/>
          <a:ln w="76200" cap="flat" cmpd="sng" algn="ctr">
            <a:solidFill>
              <a:srgbClr val="004395"/>
            </a:solidFill>
            <a:prstDash val="dash"/>
            <a:miter lim="800000"/>
          </a:ln>
          <a:effectLst/>
        </p:spPr>
      </p:cxnSp>
      <p:cxnSp>
        <p:nvCxnSpPr>
          <p:cNvPr id="84" name="Łącznik prosty 83">
            <a:extLst>
              <a:ext uri="{FF2B5EF4-FFF2-40B4-BE49-F238E27FC236}">
                <a16:creationId xmlns:a16="http://schemas.microsoft.com/office/drawing/2014/main" id="{54013031-47E6-8C0A-C533-2E4FCF0E9806}"/>
              </a:ext>
            </a:extLst>
          </p:cNvPr>
          <p:cNvCxnSpPr>
            <a:cxnSpLocks/>
          </p:cNvCxnSpPr>
          <p:nvPr/>
        </p:nvCxnSpPr>
        <p:spPr>
          <a:xfrm flipH="1" flipV="1">
            <a:off x="16498373" y="9025509"/>
            <a:ext cx="32059" cy="6277175"/>
          </a:xfrm>
          <a:prstGeom prst="line">
            <a:avLst/>
          </a:prstGeom>
          <a:noFill/>
          <a:ln w="76200" cap="flat" cmpd="sng" algn="ctr">
            <a:solidFill>
              <a:srgbClr val="004395"/>
            </a:solidFill>
            <a:prstDash val="dash"/>
            <a:miter lim="800000"/>
          </a:ln>
          <a:effectLst/>
        </p:spPr>
      </p:cxnSp>
      <p:sp>
        <p:nvSpPr>
          <p:cNvPr id="92" name="pole tekstowe 91">
            <a:extLst>
              <a:ext uri="{FF2B5EF4-FFF2-40B4-BE49-F238E27FC236}">
                <a16:creationId xmlns:a16="http://schemas.microsoft.com/office/drawing/2014/main" id="{1B8D3E13-593A-D3D7-7D50-36018798849F}"/>
              </a:ext>
            </a:extLst>
          </p:cNvPr>
          <p:cNvSpPr txBox="1"/>
          <p:nvPr/>
        </p:nvSpPr>
        <p:spPr>
          <a:xfrm>
            <a:off x="11532583" y="14233691"/>
            <a:ext cx="4891008" cy="1011010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95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Fig. 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 Oxidation kinetics of uncoated and 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PDC (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SiAlOC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)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-coated 48-2-2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TiAl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alloy in dry and humid air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[</a:t>
            </a:r>
            <a:r>
              <a:rPr lang="pl-PL" sz="2000" dirty="0">
                <a:latin typeface="Century Gothic" panose="020B0502020202020204" pitchFamily="34" charset="0"/>
                <a:ea typeface="Calibri"/>
                <a:cs typeface="Times New Roman"/>
              </a:rPr>
              <a:t>1</a:t>
            </a:r>
            <a:r>
              <a:rPr lang="pl-PL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]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  <a:endParaRPr lang="pl-PL" sz="1800" dirty="0">
              <a:solidFill>
                <a:srgbClr val="4F81BD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93" name="Text Box 3">
            <a:extLst>
              <a:ext uri="{FF2B5EF4-FFF2-40B4-BE49-F238E27FC236}">
                <a16:creationId xmlns:a16="http://schemas.microsoft.com/office/drawing/2014/main" id="{AF32F5F3-D621-9C5A-90A8-39684F07A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4571" y="30094868"/>
            <a:ext cx="10283017" cy="204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3924" tIns="51962" rIns="103924" bIns="5196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9pPr>
          </a:lstStyle>
          <a:p>
            <a:pPr algn="ctr">
              <a:spcAft>
                <a:spcPts val="1140"/>
              </a:spcAft>
              <a:buClrTx/>
            </a:pPr>
            <a:r>
              <a:rPr lang="pl-PL" altLang="pl-PL" sz="4000" b="1" dirty="0" err="1">
                <a:solidFill>
                  <a:srgbClr val="004395"/>
                </a:solidFill>
                <a:latin typeface="Century Gothic" panose="020B0502020202020204" pitchFamily="34" charset="0"/>
              </a:rPr>
              <a:t>References</a:t>
            </a:r>
            <a:endParaRPr lang="en-GB" altLang="pl-PL" sz="4000" b="1" dirty="0">
              <a:solidFill>
                <a:srgbClr val="004395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600"/>
              </a:spcAft>
              <a:buClrTx/>
              <a:buFontTx/>
              <a:buNone/>
            </a:pPr>
            <a:r>
              <a:rPr lang="pl-PL" altLang="pl-PL" dirty="0">
                <a:latin typeface="Century Gothic" panose="020B0502020202020204" pitchFamily="34" charset="0"/>
              </a:rPr>
              <a:t>[1] M. Bik, M. </a:t>
            </a:r>
            <a:r>
              <a:rPr lang="pl-PL" altLang="pl-PL" dirty="0" err="1">
                <a:latin typeface="Century Gothic" panose="020B0502020202020204" pitchFamily="34" charset="0"/>
              </a:rPr>
              <a:t>Galetz</a:t>
            </a:r>
            <a:r>
              <a:rPr lang="pl-PL" altLang="pl-PL" dirty="0">
                <a:latin typeface="Century Gothic" panose="020B0502020202020204" pitchFamily="34" charset="0"/>
              </a:rPr>
              <a:t>, L. </a:t>
            </a:r>
            <a:r>
              <a:rPr lang="pl-PL" altLang="pl-PL" dirty="0" err="1">
                <a:latin typeface="Century Gothic" panose="020B0502020202020204" pitchFamily="34" charset="0"/>
              </a:rPr>
              <a:t>Mengis</a:t>
            </a:r>
            <a:r>
              <a:rPr lang="pl-PL" altLang="pl-PL" dirty="0">
                <a:latin typeface="Century Gothic" panose="020B0502020202020204" pitchFamily="34" charset="0"/>
              </a:rPr>
              <a:t>, E. White, W. Wieczorek, Ł. Klaudia, K. Mroczka, J. Marchewka, M. Sitarz, </a:t>
            </a:r>
            <a:r>
              <a:rPr lang="pl-PL" altLang="pl-PL" dirty="0" err="1">
                <a:latin typeface="Century Gothic" panose="020B0502020202020204" pitchFamily="34" charset="0"/>
              </a:rPr>
              <a:t>Appl</a:t>
            </a:r>
            <a:r>
              <a:rPr lang="pl-PL" altLang="pl-PL" dirty="0">
                <a:latin typeface="Century Gothic" panose="020B0502020202020204" pitchFamily="34" charset="0"/>
              </a:rPr>
              <a:t>. Surf. </a:t>
            </a:r>
            <a:r>
              <a:rPr lang="pl-PL" altLang="pl-PL" dirty="0" err="1">
                <a:latin typeface="Century Gothic" panose="020B0502020202020204" pitchFamily="34" charset="0"/>
              </a:rPr>
              <a:t>Sci</a:t>
            </a:r>
            <a:r>
              <a:rPr lang="pl-PL" altLang="pl-PL" dirty="0">
                <a:latin typeface="Century Gothic" panose="020B0502020202020204" pitchFamily="34" charset="0"/>
              </a:rPr>
              <a:t>. 632 (2023) 157601.</a:t>
            </a:r>
          </a:p>
          <a:p>
            <a:pPr algn="ctr">
              <a:spcAft>
                <a:spcPts val="600"/>
              </a:spcAft>
              <a:buClrTx/>
            </a:pPr>
            <a:endParaRPr lang="pl-PL" altLang="pl-PL" dirty="0">
              <a:latin typeface="Century Gothic" panose="020B0502020202020204" pitchFamily="34" charset="0"/>
            </a:endParaRPr>
          </a:p>
        </p:txBody>
      </p:sp>
      <p:sp>
        <p:nvSpPr>
          <p:cNvPr id="94" name="pole tekstowe 93">
            <a:extLst>
              <a:ext uri="{FF2B5EF4-FFF2-40B4-BE49-F238E27FC236}">
                <a16:creationId xmlns:a16="http://schemas.microsoft.com/office/drawing/2014/main" id="{26956FF0-5D72-EE09-F1FE-EB2C88FB3662}"/>
              </a:ext>
            </a:extLst>
          </p:cNvPr>
          <p:cNvSpPr txBox="1"/>
          <p:nvPr/>
        </p:nvSpPr>
        <p:spPr>
          <a:xfrm>
            <a:off x="21660892" y="18456559"/>
            <a:ext cx="954481" cy="1011010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6000" b="1" dirty="0">
                <a:solidFill>
                  <a:srgbClr val="004395"/>
                </a:solidFill>
                <a:latin typeface="Century Gothic" panose="020B0502020202020204" pitchFamily="34" charset="0"/>
              </a:rPr>
              <a:t>5</a:t>
            </a:r>
            <a:endParaRPr lang="en-US" sz="6000" b="1" dirty="0">
              <a:solidFill>
                <a:srgbClr val="004395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pole tekstowe 94">
            <a:extLst>
              <a:ext uri="{FF2B5EF4-FFF2-40B4-BE49-F238E27FC236}">
                <a16:creationId xmlns:a16="http://schemas.microsoft.com/office/drawing/2014/main" id="{5F664968-1A5E-585E-E921-F59CE6ADA975}"/>
              </a:ext>
            </a:extLst>
          </p:cNvPr>
          <p:cNvSpPr txBox="1"/>
          <p:nvPr/>
        </p:nvSpPr>
        <p:spPr>
          <a:xfrm>
            <a:off x="20672498" y="23622764"/>
            <a:ext cx="954481" cy="1011010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6000" b="1" dirty="0">
                <a:solidFill>
                  <a:srgbClr val="004395"/>
                </a:solidFill>
                <a:latin typeface="Century Gothic" panose="020B0502020202020204" pitchFamily="34" charset="0"/>
              </a:rPr>
              <a:t>7</a:t>
            </a:r>
            <a:endParaRPr lang="en-US" sz="4800" b="1" dirty="0">
              <a:solidFill>
                <a:srgbClr val="004395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pole tekstowe 95">
            <a:extLst>
              <a:ext uri="{FF2B5EF4-FFF2-40B4-BE49-F238E27FC236}">
                <a16:creationId xmlns:a16="http://schemas.microsoft.com/office/drawing/2014/main" id="{9D323B33-5545-E134-5D95-470BE9669750}"/>
              </a:ext>
            </a:extLst>
          </p:cNvPr>
          <p:cNvSpPr txBox="1"/>
          <p:nvPr/>
        </p:nvSpPr>
        <p:spPr>
          <a:xfrm>
            <a:off x="13383018" y="31241155"/>
            <a:ext cx="954481" cy="1011010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6000" b="1" dirty="0">
                <a:solidFill>
                  <a:srgbClr val="004395"/>
                </a:solidFill>
                <a:latin typeface="Century Gothic" panose="020B0502020202020204" pitchFamily="34" charset="0"/>
              </a:rPr>
              <a:t>6</a:t>
            </a:r>
            <a:endParaRPr lang="en-US" sz="4800" b="1" dirty="0">
              <a:solidFill>
                <a:srgbClr val="004395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pole tekstowe 96">
            <a:extLst>
              <a:ext uri="{FF2B5EF4-FFF2-40B4-BE49-F238E27FC236}">
                <a16:creationId xmlns:a16="http://schemas.microsoft.com/office/drawing/2014/main" id="{D273240D-AA72-82C2-0B6F-1A93384E93BE}"/>
              </a:ext>
            </a:extLst>
          </p:cNvPr>
          <p:cNvSpPr txBox="1"/>
          <p:nvPr/>
        </p:nvSpPr>
        <p:spPr>
          <a:xfrm>
            <a:off x="16968129" y="9793510"/>
            <a:ext cx="954481" cy="1011010"/>
          </a:xfrm>
          <a:prstGeom prst="rect">
            <a:avLst/>
          </a:prstGeom>
          <a:noFill/>
          <a:ln>
            <a:noFill/>
          </a:ln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6000" b="1" dirty="0">
                <a:solidFill>
                  <a:srgbClr val="004395"/>
                </a:solidFill>
                <a:latin typeface="Century Gothic" panose="020B0502020202020204" pitchFamily="34" charset="0"/>
              </a:rPr>
              <a:t>1</a:t>
            </a:r>
            <a:endParaRPr lang="en-US" sz="4800" b="1" dirty="0">
              <a:solidFill>
                <a:srgbClr val="004395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pole tekstowe 97">
            <a:extLst>
              <a:ext uri="{FF2B5EF4-FFF2-40B4-BE49-F238E27FC236}">
                <a16:creationId xmlns:a16="http://schemas.microsoft.com/office/drawing/2014/main" id="{2589F1FD-5DB0-B6D1-6528-077984AC3F12}"/>
              </a:ext>
            </a:extLst>
          </p:cNvPr>
          <p:cNvSpPr txBox="1"/>
          <p:nvPr/>
        </p:nvSpPr>
        <p:spPr>
          <a:xfrm>
            <a:off x="29344063" y="9820224"/>
            <a:ext cx="954481" cy="1011010"/>
          </a:xfrm>
          <a:prstGeom prst="rect">
            <a:avLst/>
          </a:prstGeom>
          <a:noFill/>
          <a:ln>
            <a:noFill/>
          </a:ln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6000" b="1" dirty="0">
                <a:solidFill>
                  <a:srgbClr val="004395"/>
                </a:solidFill>
                <a:latin typeface="Century Gothic" panose="020B0502020202020204" pitchFamily="34" charset="0"/>
              </a:rPr>
              <a:t>2</a:t>
            </a:r>
            <a:endParaRPr lang="en-US" sz="4800" b="1" dirty="0">
              <a:solidFill>
                <a:srgbClr val="004395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pole tekstowe 98">
            <a:extLst>
              <a:ext uri="{FF2B5EF4-FFF2-40B4-BE49-F238E27FC236}">
                <a16:creationId xmlns:a16="http://schemas.microsoft.com/office/drawing/2014/main" id="{06162949-7595-3454-146E-928BCA743E8D}"/>
              </a:ext>
            </a:extLst>
          </p:cNvPr>
          <p:cNvSpPr txBox="1"/>
          <p:nvPr/>
        </p:nvSpPr>
        <p:spPr>
          <a:xfrm>
            <a:off x="2598177" y="15692203"/>
            <a:ext cx="874627" cy="1026725"/>
          </a:xfrm>
          <a:prstGeom prst="rect">
            <a:avLst/>
          </a:prstGeom>
          <a:noFill/>
          <a:ln>
            <a:noFill/>
          </a:ln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6000" b="1" dirty="0">
                <a:solidFill>
                  <a:srgbClr val="004395"/>
                </a:solidFill>
                <a:latin typeface="Century Gothic" panose="020B0502020202020204" pitchFamily="34" charset="0"/>
              </a:rPr>
              <a:t>3</a:t>
            </a:r>
            <a:endParaRPr lang="en-US" sz="4800" b="1" dirty="0">
              <a:solidFill>
                <a:srgbClr val="004395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pole tekstowe 99">
            <a:extLst>
              <a:ext uri="{FF2B5EF4-FFF2-40B4-BE49-F238E27FC236}">
                <a16:creationId xmlns:a16="http://schemas.microsoft.com/office/drawing/2014/main" id="{2988D9F9-46C5-F893-F8BD-DF8A6D5CA537}"/>
              </a:ext>
            </a:extLst>
          </p:cNvPr>
          <p:cNvSpPr txBox="1"/>
          <p:nvPr/>
        </p:nvSpPr>
        <p:spPr>
          <a:xfrm>
            <a:off x="11857732" y="15636826"/>
            <a:ext cx="874627" cy="1011010"/>
          </a:xfrm>
          <a:prstGeom prst="rect">
            <a:avLst/>
          </a:prstGeom>
          <a:noFill/>
          <a:ln>
            <a:noFill/>
          </a:ln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6000" b="1" dirty="0">
                <a:solidFill>
                  <a:srgbClr val="004395"/>
                </a:solidFill>
                <a:latin typeface="Century Gothic" panose="020B0502020202020204" pitchFamily="34" charset="0"/>
              </a:rPr>
              <a:t>4</a:t>
            </a:r>
            <a:endParaRPr lang="en-US" sz="4800" b="1" dirty="0">
              <a:solidFill>
                <a:srgbClr val="004395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pole tekstowe 100">
            <a:extLst>
              <a:ext uri="{FF2B5EF4-FFF2-40B4-BE49-F238E27FC236}">
                <a16:creationId xmlns:a16="http://schemas.microsoft.com/office/drawing/2014/main" id="{B6A76631-2EEE-945F-0103-57132526FEC9}"/>
              </a:ext>
            </a:extLst>
          </p:cNvPr>
          <p:cNvSpPr txBox="1"/>
          <p:nvPr/>
        </p:nvSpPr>
        <p:spPr>
          <a:xfrm>
            <a:off x="7014493" y="24666061"/>
            <a:ext cx="954481" cy="1011010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6000" b="1" dirty="0">
                <a:solidFill>
                  <a:srgbClr val="004395"/>
                </a:solidFill>
                <a:latin typeface="Century Gothic" panose="020B0502020202020204" pitchFamily="34" charset="0"/>
              </a:rPr>
              <a:t>8</a:t>
            </a:r>
            <a:endParaRPr lang="en-US" sz="4800" b="1" dirty="0">
              <a:solidFill>
                <a:srgbClr val="00439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4" name="Obraz 103">
            <a:extLst>
              <a:ext uri="{FF2B5EF4-FFF2-40B4-BE49-F238E27FC236}">
                <a16:creationId xmlns:a16="http://schemas.microsoft.com/office/drawing/2014/main" id="{71E448DE-65BB-52DF-A40B-B0EF2044A67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888540" y="18962064"/>
            <a:ext cx="8139223" cy="4242494"/>
          </a:xfrm>
          <a:prstGeom prst="rect">
            <a:avLst/>
          </a:prstGeom>
        </p:spPr>
      </p:pic>
      <p:sp>
        <p:nvSpPr>
          <p:cNvPr id="112" name="pole tekstowe 111">
            <a:extLst>
              <a:ext uri="{FF2B5EF4-FFF2-40B4-BE49-F238E27FC236}">
                <a16:creationId xmlns:a16="http://schemas.microsoft.com/office/drawing/2014/main" id="{A8E6EE1A-51F1-CE97-E3FD-C80A7C1CE4F9}"/>
              </a:ext>
            </a:extLst>
          </p:cNvPr>
          <p:cNvSpPr txBox="1"/>
          <p:nvPr/>
        </p:nvSpPr>
        <p:spPr>
          <a:xfrm>
            <a:off x="8037522" y="8975468"/>
            <a:ext cx="7138851" cy="857121"/>
          </a:xfrm>
          <a:prstGeom prst="rect">
            <a:avLst/>
          </a:prstGeom>
          <a:noFill/>
        </p:spPr>
        <p:txBody>
          <a:bodyPr wrap="square" lIns="86831" tIns="43416" rIns="86831" bIns="43416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5000" b="1" dirty="0" err="1">
                <a:solidFill>
                  <a:srgbClr val="004395"/>
                </a:solidFill>
                <a:latin typeface="Century Gothic" panose="020B0502020202020204" pitchFamily="34" charset="0"/>
              </a:rPr>
              <a:t>Motivation</a:t>
            </a:r>
            <a:endParaRPr lang="pl-PL" sz="5000" b="1" dirty="0">
              <a:solidFill>
                <a:srgbClr val="00439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9" name="Obraz 118">
            <a:extLst>
              <a:ext uri="{FF2B5EF4-FFF2-40B4-BE49-F238E27FC236}">
                <a16:creationId xmlns:a16="http://schemas.microsoft.com/office/drawing/2014/main" id="{03D3E29D-275F-3240-5628-249A237FDE0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888219" y="30224757"/>
            <a:ext cx="10684679" cy="856337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1AD5586-6A65-6F7E-4356-556D87AD217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592199" y="39154037"/>
            <a:ext cx="2165889" cy="10139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823</Words>
  <Application>Microsoft Office PowerPoint</Application>
  <PresentationFormat>Niestandardowy</PresentationFormat>
  <Paragraphs>63</Paragraphs>
  <Slides>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5" baseType="lpstr">
      <vt:lpstr>Arial</vt:lpstr>
      <vt:lpstr>Century Gothic</vt:lpstr>
      <vt:lpstr>Times New Roman</vt:lpstr>
      <vt:lpstr>Simple Light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Bik</dc:creator>
  <cp:lastModifiedBy>Maciej Bik</cp:lastModifiedBy>
  <cp:revision>5</cp:revision>
  <dcterms:modified xsi:type="dcterms:W3CDTF">2025-09-04T07:11:55Z</dcterms:modified>
</cp:coreProperties>
</file>